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5" r:id="rId1"/>
    <p:sldMasterId id="2147483666" r:id="rId2"/>
  </p:sldMasterIdLst>
  <p:notesMasterIdLst>
    <p:notesMasterId r:id="rId2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5" d="100"/>
          <a:sy n="155" d="100"/>
        </p:scale>
        <p:origin x="472" y="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sottotitolo">
  <p:cSld name="Titolo e sottotitolo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1"/>
          <p:cNvSpPr txBox="1"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1"/>
          <p:cNvSpPr txBox="1"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1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zione con didascalia">
  <p:cSld name="Citazione con didascalia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2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2"/>
          <p:cNvSpPr txBox="1">
            <a:spLocks noGrp="1"/>
          </p:cNvSpPr>
          <p:nvPr>
            <p:ph type="body" idx="1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99" name="Google Shape;99;p12"/>
          <p:cNvSpPr txBox="1">
            <a:spLocks noGrp="1"/>
          </p:cNvSpPr>
          <p:nvPr>
            <p:ph type="body" idx="2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1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03" name="Google Shape;103;p12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04" name="Google Shape;104;p12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800">
              <a:solidFill>
                <a:srgbClr val="BFE47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cheda nome">
  <p:cSld name="Scheda nome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3"/>
          <p:cNvSpPr txBox="1"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3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1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cheda nome citazione">
  <p:cSld name="Scheda nome citazione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4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14" name="Google Shape;114;p14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1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18" name="Google Shape;118;p14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19" name="Google Shape;119;p1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o o falso">
  <p:cSld name="Vero o falso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5"/>
          <p:cNvSpPr txBox="1"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5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23" name="Google Shape;123;p15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4" name="Google Shape;124;p1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6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6"/>
          <p:cNvSpPr txBox="1">
            <a:spLocks noGrp="1"/>
          </p:cNvSpPr>
          <p:nvPr>
            <p:ph type="body" idx="1"/>
          </p:nvPr>
        </p:nvSpPr>
        <p:spPr>
          <a:xfrm rot="5400000">
            <a:off x="3035281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0" name="Google Shape;130;p1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"/>
          <p:cNvSpPr txBox="1">
            <a:spLocks noGrp="1"/>
          </p:cNvSpPr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7"/>
          <p:cNvSpPr txBox="1">
            <a:spLocks noGrp="1"/>
          </p:cNvSpPr>
          <p:nvPr>
            <p:ph type="body" idx="1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6" name="Google Shape;136;p1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1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1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titolo" type="title">
  <p:cSld name="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8" name="Google Shape;28;p3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9" name="Google Shape;29;p3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0" name="Google Shape;30;p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31" name="Google Shape;31;p3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32" name="Google Shape;32;p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34" name="Google Shape;34;p3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35" name="Google Shape;35;p3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36" name="Google Shape;36;p3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Google Shape;38;p3"/>
          <p:cNvSpPr txBox="1"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"/>
          <p:cNvSpPr txBox="1"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"/>
          <p:cNvSpPr txBox="1"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6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6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body" idx="2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59" name="Google Shape;59;p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7"/>
          <p:cNvSpPr txBox="1"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65" name="Google Shape;65;p7"/>
          <p:cNvSpPr txBox="1">
            <a:spLocks noGrp="1"/>
          </p:cNvSpPr>
          <p:nvPr>
            <p:ph type="body" idx="2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6" name="Google Shape;66;p7"/>
          <p:cNvSpPr txBox="1">
            <a:spLocks noGrp="1"/>
          </p:cNvSpPr>
          <p:nvPr>
            <p:ph type="body" idx="3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body" idx="4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9"/>
          <p:cNvSpPr txBox="1"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9"/>
          <p:cNvSpPr txBox="1">
            <a:spLocks noGrp="1"/>
          </p:cNvSpPr>
          <p:nvPr>
            <p:ph type="body" idx="1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9" name="Google Shape;79;p9"/>
          <p:cNvSpPr txBox="1">
            <a:spLocks noGrp="1"/>
          </p:cNvSpPr>
          <p:nvPr>
            <p:ph type="body" idx="2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>
            <a:endParaRPr/>
          </a:p>
        </p:txBody>
      </p:sp>
      <p:sp>
        <p:nvSpPr>
          <p:cNvPr id="80" name="Google Shape;80;p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"/>
          <p:cNvSpPr txBox="1"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0"/>
          <p:cNvSpPr>
            <a:spLocks noGrp="1"/>
          </p:cNvSpPr>
          <p:nvPr>
            <p:ph type="pic" idx="2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</p:sp>
      <p:sp>
        <p:nvSpPr>
          <p:cNvPr id="86" name="Google Shape;86;p10"/>
          <p:cNvSpPr txBox="1">
            <a:spLocks noGrp="1"/>
          </p:cNvSpPr>
          <p:nvPr>
            <p:ph type="body" idx="1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87" name="Google Shape;87;p1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" name="Google Shape;7;p1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" name="Google Shape;8;p1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" name="Google Shape;9;p1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10" name="Google Shape;10;p1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1" name="Google Shape;11;p1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13" name="Google Shape;13;p1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14" name="Google Shape;14;p1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15" name="Google Shape;15;p1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Google Shape;17;p1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9" name="Google Shape;19;p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0" name="Google Shape;20;p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1" name="Google Shape;21;p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oogle Shape;140;p1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41" name="Google Shape;141;p18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2" name="Google Shape;142;p18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43" name="Google Shape;143;p18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144" name="Google Shape;144;p18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45" name="Google Shape;145;p18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8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147" name="Google Shape;147;p1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148" name="Google Shape;148;p18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149" name="Google Shape;149;p18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1" name="Google Shape;151;p18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52" name="Google Shape;152;p18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53" name="Google Shape;153;p1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54" name="Google Shape;154;p1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55" name="Google Shape;155;p1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45411" y="6074293"/>
            <a:ext cx="2689810" cy="783707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0"/>
          <p:cNvSpPr txBox="1"/>
          <p:nvPr/>
        </p:nvSpPr>
        <p:spPr>
          <a:xfrm>
            <a:off x="2533460" y="476630"/>
            <a:ext cx="6274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000" b="0" i="0" u="none" strike="noStrike" cap="none">
                <a:solidFill>
                  <a:srgbClr val="161E21"/>
                </a:solidFill>
                <a:latin typeface="Trebuchet MS"/>
                <a:ea typeface="Trebuchet MS"/>
                <a:cs typeface="Trebuchet MS"/>
                <a:sym typeface="Trebuchet MS"/>
              </a:rPr>
              <a:t>Erasmus plus KA229 2020 - 2023</a:t>
            </a:r>
            <a:endParaRPr sz="3000"/>
          </a:p>
        </p:txBody>
      </p:sp>
      <p:sp>
        <p:nvSpPr>
          <p:cNvPr id="166" name="Google Shape;166;p20"/>
          <p:cNvSpPr txBox="1"/>
          <p:nvPr/>
        </p:nvSpPr>
        <p:spPr>
          <a:xfrm>
            <a:off x="3402621" y="1610166"/>
            <a:ext cx="482453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Greece- Hungary- Italy-Poland- Portugal</a:t>
            </a:r>
            <a:endParaRPr/>
          </a:p>
        </p:txBody>
      </p:sp>
      <p:sp>
        <p:nvSpPr>
          <p:cNvPr id="167" name="Google Shape;167;p20"/>
          <p:cNvSpPr txBox="1"/>
          <p:nvPr/>
        </p:nvSpPr>
        <p:spPr>
          <a:xfrm>
            <a:off x="4266717" y="5500111"/>
            <a:ext cx="396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Rome 22 – 26 May 2023</a:t>
            </a:r>
            <a:endParaRPr sz="1600"/>
          </a:p>
        </p:txBody>
      </p:sp>
      <p:pic>
        <p:nvPicPr>
          <p:cNvPr id="168" name="Google Shape;168;p20" descr="Immagine che contiene test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01095" y="2073057"/>
            <a:ext cx="3802939" cy="323993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0"/>
          <p:cNvSpPr txBox="1"/>
          <p:nvPr/>
        </p:nvSpPr>
        <p:spPr>
          <a:xfrm>
            <a:off x="1055077" y="1126347"/>
            <a:ext cx="8324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DIECI: Designed Intervention of Environmentally Collaborative Initiatives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70" name="Google Shape;170;p20" descr="Immagine che contiene diagramma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9162" y="4913142"/>
            <a:ext cx="1353165" cy="1912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5" name="Google Shape;315;p29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16" name="Google Shape;316;p29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17" name="Google Shape;317;p29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18" name="Google Shape;318;p29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19" name="Google Shape;319;p29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20" name="Google Shape;320;p29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9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22" name="Google Shape;322;p29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23" name="Google Shape;323;p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24" name="Google Shape;324;p29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9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6" name="Google Shape;326;p29"/>
          <p:cNvSpPr/>
          <p:nvPr/>
        </p:nvSpPr>
        <p:spPr>
          <a:xfrm>
            <a:off x="0" y="15240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rebuchet MS"/>
              <a:buNone/>
            </a:pPr>
            <a:endParaRPr sz="1800" b="0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27" name="Google Shape;327;p29" descr="Immagine che contiene interno, muro, vestiti, arredo&#10;&#10;Descrizione generata automaticamente"/>
          <p:cNvPicPr preferRelativeResize="0"/>
          <p:nvPr/>
        </p:nvPicPr>
        <p:blipFill rotWithShape="1">
          <a:blip r:embed="rId3">
            <a:alphaModFix/>
          </a:blip>
          <a:srcRect r="19831" b="2"/>
          <a:stretch/>
        </p:blipFill>
        <p:spPr>
          <a:xfrm>
            <a:off x="4296867" y="5"/>
            <a:ext cx="4831627" cy="4520011"/>
          </a:xfrm>
          <a:custGeom>
            <a:avLst/>
            <a:gdLst/>
            <a:ahLst/>
            <a:cxnLst/>
            <a:rect l="l" t="t" r="r" b="b"/>
            <a:pathLst>
              <a:path w="4831627" h="4520011" extrusionOk="0">
                <a:moveTo>
                  <a:pt x="0" y="0"/>
                </a:moveTo>
                <a:lnTo>
                  <a:pt x="4831627" y="0"/>
                </a:lnTo>
                <a:lnTo>
                  <a:pt x="1416677" y="4520011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328" name="Google Shape;328;p29" descr="Immagine che contiene interno, muro, testo, vestiti&#10;&#10;Descrizione generata automaticamente"/>
          <p:cNvPicPr preferRelativeResize="0"/>
          <p:nvPr/>
        </p:nvPicPr>
        <p:blipFill rotWithShape="1">
          <a:blip r:embed="rId4">
            <a:alphaModFix/>
          </a:blip>
          <a:srcRect l="10987"/>
          <a:stretch/>
        </p:blipFill>
        <p:spPr>
          <a:xfrm>
            <a:off x="4041994" y="-4"/>
            <a:ext cx="8139373" cy="6858000"/>
          </a:xfrm>
          <a:custGeom>
            <a:avLst/>
            <a:gdLst/>
            <a:ahLst/>
            <a:cxnLst/>
            <a:rect l="l" t="t" r="r" b="b"/>
            <a:pathLst>
              <a:path w="8139373" h="6858000" extrusionOk="0">
                <a:moveTo>
                  <a:pt x="5181344" y="0"/>
                </a:moveTo>
                <a:lnTo>
                  <a:pt x="8139373" y="0"/>
                </a:lnTo>
                <a:lnTo>
                  <a:pt x="8139373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329" name="Google Shape;329;p29"/>
          <p:cNvSpPr/>
          <p:nvPr/>
        </p:nvSpPr>
        <p:spPr>
          <a:xfrm rot="10800000" flipH="1">
            <a:off x="0" y="435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4705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29"/>
          <p:cNvSpPr txBox="1"/>
          <p:nvPr/>
        </p:nvSpPr>
        <p:spPr>
          <a:xfrm>
            <a:off x="816900" y="1804175"/>
            <a:ext cx="4167300" cy="3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-106679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►"/>
            </a:pPr>
            <a:r>
              <a:rPr lang="it-IT" sz="20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We carried out some researches about climate change effects </a:t>
            </a:r>
            <a:endParaRPr sz="1800"/>
          </a:p>
          <a:p>
            <a:pPr marL="0" marR="0" lvl="0" indent="-10667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►"/>
            </a:pPr>
            <a:r>
              <a:rPr lang="it-IT" sz="20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We prepared powerpoint presentations and we shared them with our partners in Poland</a:t>
            </a:r>
            <a:endParaRPr sz="1800"/>
          </a:p>
          <a:p>
            <a:pPr marL="0" marR="0" lvl="0" indent="-10667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►"/>
            </a:pPr>
            <a:r>
              <a:rPr lang="it-IT" sz="20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We learned that climate change is a </a:t>
            </a:r>
            <a:r>
              <a:rPr lang="it-IT" sz="200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GLOBAL   EMERGENCY</a:t>
            </a:r>
            <a:endParaRPr sz="1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5" name="Google Shape;335;p30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36" name="Google Shape;336;p30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37" name="Google Shape;337;p30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38" name="Google Shape;338;p30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9" name="Google Shape;339;p30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40" name="Google Shape;340;p30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0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42" name="Google Shape;342;p30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43" name="Google Shape;343;p30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44" name="Google Shape;344;p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0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6" name="Google Shape;346;p30"/>
          <p:cNvSpPr txBox="1"/>
          <p:nvPr/>
        </p:nvSpPr>
        <p:spPr>
          <a:xfrm>
            <a:off x="5380563" y="2404534"/>
            <a:ext cx="3893439" cy="164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8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The effects of climate change are devastating</a:t>
            </a:r>
            <a:endParaRPr sz="1800"/>
          </a:p>
        </p:txBody>
      </p:sp>
      <p:pic>
        <p:nvPicPr>
          <p:cNvPr id="347" name="Google Shape;347;p30" descr="Immagine che contiene nuvola, aria aperta, cielo, natura&#10;&#10;Descrizione generata automaticamente"/>
          <p:cNvPicPr preferRelativeResize="0"/>
          <p:nvPr/>
        </p:nvPicPr>
        <p:blipFill rotWithShape="1">
          <a:blip r:embed="rId3">
            <a:alphaModFix/>
          </a:blip>
          <a:srcRect t="51665" r="-2" b="11079"/>
          <a:stretch/>
        </p:blipFill>
        <p:spPr>
          <a:xfrm>
            <a:off x="332680" y="-1"/>
            <a:ext cx="5062280" cy="3429000"/>
          </a:xfrm>
          <a:custGeom>
            <a:avLst/>
            <a:gdLst/>
            <a:ahLst/>
            <a:cxnLst/>
            <a:rect l="l" t="t" r="r" b="b"/>
            <a:pathLst>
              <a:path w="5062280" h="3429000" extrusionOk="0">
                <a:moveTo>
                  <a:pt x="509916" y="0"/>
                </a:moveTo>
                <a:lnTo>
                  <a:pt x="5062280" y="0"/>
                </a:lnTo>
                <a:lnTo>
                  <a:pt x="5062280" y="21851"/>
                </a:lnTo>
                <a:lnTo>
                  <a:pt x="4549416" y="3429000"/>
                </a:lnTo>
                <a:lnTo>
                  <a:pt x="0" y="3429000"/>
                </a:lnTo>
                <a:close/>
              </a:path>
            </a:pathLst>
          </a:custGeom>
          <a:noFill/>
          <a:ln>
            <a:noFill/>
          </a:ln>
        </p:spPr>
      </p:pic>
      <p:cxnSp>
        <p:nvCxnSpPr>
          <p:cNvPr id="348" name="Google Shape;348;p30"/>
          <p:cNvCxnSpPr/>
          <p:nvPr/>
        </p:nvCxnSpPr>
        <p:spPr>
          <a:xfrm>
            <a:off x="332012" y="3433493"/>
            <a:ext cx="4549408" cy="0"/>
          </a:xfrm>
          <a:prstGeom prst="straightConnector1">
            <a:avLst/>
          </a:prstGeom>
          <a:noFill/>
          <a:ln w="127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49" name="Google Shape;349;p30"/>
          <p:cNvSpPr txBox="1"/>
          <p:nvPr/>
        </p:nvSpPr>
        <p:spPr>
          <a:xfrm>
            <a:off x="5627390" y="530578"/>
            <a:ext cx="26868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</a:t>
            </a:r>
            <a:r>
              <a:rPr lang="it-IT" sz="2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ornado in Portugal</a:t>
            </a:r>
            <a:endParaRPr sz="1800"/>
          </a:p>
        </p:txBody>
      </p:sp>
      <p:sp>
        <p:nvSpPr>
          <p:cNvPr id="350" name="Google Shape;350;p30"/>
          <p:cNvSpPr txBox="1"/>
          <p:nvPr/>
        </p:nvSpPr>
        <p:spPr>
          <a:xfrm>
            <a:off x="5394950" y="5475100"/>
            <a:ext cx="33798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Floods in Italy</a:t>
            </a:r>
            <a:endParaRPr sz="2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51" name="Google Shape;351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2678" y="3438000"/>
            <a:ext cx="4549422" cy="340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1"/>
          <p:cNvSpPr/>
          <p:nvPr/>
        </p:nvSpPr>
        <p:spPr>
          <a:xfrm>
            <a:off x="0" y="-1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57" name="Google Shape;357;p31" descr="Immagine che contiene aria aperta, terreno, cielo, albero&#10;&#10;Descrizione generata automaticamente"/>
          <p:cNvPicPr preferRelativeResize="0"/>
          <p:nvPr/>
        </p:nvPicPr>
        <p:blipFill rotWithShape="1">
          <a:blip r:embed="rId3">
            <a:alphaModFix/>
          </a:blip>
          <a:srcRect b="38202"/>
          <a:stretch/>
        </p:blipFill>
        <p:spPr>
          <a:xfrm>
            <a:off x="20" y="1828800"/>
            <a:ext cx="12191980" cy="5029200"/>
          </a:xfrm>
          <a:custGeom>
            <a:avLst/>
            <a:gdLst/>
            <a:ahLst/>
            <a:cxnLst/>
            <a:rect l="l" t="t" r="r" b="b"/>
            <a:pathLst>
              <a:path w="7772400" h="5427213" extrusionOk="0">
                <a:moveTo>
                  <a:pt x="7772400" y="0"/>
                </a:moveTo>
                <a:lnTo>
                  <a:pt x="7772400" y="5427213"/>
                </a:lnTo>
                <a:lnTo>
                  <a:pt x="0" y="5427213"/>
                </a:lnTo>
                <a:lnTo>
                  <a:pt x="0" y="3599641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358" name="Google Shape;358;p31" descr="Immagine che contiene aria aperta, acqua, cielo, lago&#10;&#10;Descrizione generata automaticamente"/>
          <p:cNvPicPr preferRelativeResize="0"/>
          <p:nvPr/>
        </p:nvPicPr>
        <p:blipFill rotWithShape="1">
          <a:blip r:embed="rId4">
            <a:alphaModFix/>
          </a:blip>
          <a:srcRect l="9755" r="13692" b="-1"/>
          <a:stretch/>
        </p:blipFill>
        <p:spPr>
          <a:xfrm>
            <a:off x="2" y="10"/>
            <a:ext cx="6015567" cy="5029190"/>
          </a:xfrm>
          <a:custGeom>
            <a:avLst/>
            <a:gdLst/>
            <a:ahLst/>
            <a:cxnLst/>
            <a:rect l="l" t="t" r="r" b="b"/>
            <a:pathLst>
              <a:path w="6015567" h="5029200" extrusionOk="0">
                <a:moveTo>
                  <a:pt x="0" y="0"/>
                </a:moveTo>
                <a:lnTo>
                  <a:pt x="6015567" y="0"/>
                </a:lnTo>
                <a:lnTo>
                  <a:pt x="6015567" y="3383378"/>
                </a:lnTo>
                <a:lnTo>
                  <a:pt x="0" y="502920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359" name="Google Shape;359;p31"/>
          <p:cNvSpPr/>
          <p:nvPr/>
        </p:nvSpPr>
        <p:spPr>
          <a:xfrm>
            <a:off x="6176434" y="0"/>
            <a:ext cx="6015566" cy="3339366"/>
          </a:xfrm>
          <a:custGeom>
            <a:avLst/>
            <a:gdLst/>
            <a:ahLst/>
            <a:cxnLst/>
            <a:rect l="l" t="t" r="r" b="b"/>
            <a:pathLst>
              <a:path w="6015566" h="3339366" extrusionOk="0">
                <a:moveTo>
                  <a:pt x="0" y="0"/>
                </a:moveTo>
                <a:lnTo>
                  <a:pt x="6015566" y="0"/>
                </a:lnTo>
                <a:lnTo>
                  <a:pt x="6015566" y="1693544"/>
                </a:lnTo>
                <a:lnTo>
                  <a:pt x="0" y="33393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60" name="Google Shape;360;p31"/>
          <p:cNvSpPr txBox="1"/>
          <p:nvPr/>
        </p:nvSpPr>
        <p:spPr>
          <a:xfrm>
            <a:off x="6435652" y="885825"/>
            <a:ext cx="52515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3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 drought in Poland and Hungary</a:t>
            </a:r>
            <a:endParaRPr sz="23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2"/>
          <p:cNvSpPr/>
          <p:nvPr/>
        </p:nvSpPr>
        <p:spPr>
          <a:xfrm>
            <a:off x="0" y="-1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66" name="Google Shape;366;p32" descr="Immagine che contiene aria aperta, paesaggio, erba, tempesta&#10;&#10;Descrizione generata automaticamente"/>
          <p:cNvPicPr preferRelativeResize="0"/>
          <p:nvPr/>
        </p:nvPicPr>
        <p:blipFill rotWithShape="1">
          <a:blip r:embed="rId3">
            <a:alphaModFix/>
          </a:blip>
          <a:srcRect t="20047" b="7584"/>
          <a:stretch/>
        </p:blipFill>
        <p:spPr>
          <a:xfrm>
            <a:off x="20" y="1828800"/>
            <a:ext cx="12191980" cy="5029200"/>
          </a:xfrm>
          <a:custGeom>
            <a:avLst/>
            <a:gdLst/>
            <a:ahLst/>
            <a:cxnLst/>
            <a:rect l="l" t="t" r="r" b="b"/>
            <a:pathLst>
              <a:path w="7772400" h="5427213" extrusionOk="0">
                <a:moveTo>
                  <a:pt x="7772400" y="0"/>
                </a:moveTo>
                <a:lnTo>
                  <a:pt x="7772400" y="5427213"/>
                </a:lnTo>
                <a:lnTo>
                  <a:pt x="0" y="5427213"/>
                </a:lnTo>
                <a:lnTo>
                  <a:pt x="0" y="3599641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367" name="Google Shape;367;p32" descr="Immagine che contiene aria aperta, cielo, terreno, acqua&#10;&#10;Descrizione generata automaticamente"/>
          <p:cNvPicPr preferRelativeResize="0"/>
          <p:nvPr/>
        </p:nvPicPr>
        <p:blipFill rotWithShape="1">
          <a:blip r:embed="rId4">
            <a:alphaModFix/>
          </a:blip>
          <a:srcRect l="12339" r="20379"/>
          <a:stretch/>
        </p:blipFill>
        <p:spPr>
          <a:xfrm>
            <a:off x="2" y="10"/>
            <a:ext cx="6015567" cy="5029190"/>
          </a:xfrm>
          <a:custGeom>
            <a:avLst/>
            <a:gdLst/>
            <a:ahLst/>
            <a:cxnLst/>
            <a:rect l="l" t="t" r="r" b="b"/>
            <a:pathLst>
              <a:path w="6015567" h="5029200" extrusionOk="0">
                <a:moveTo>
                  <a:pt x="0" y="0"/>
                </a:moveTo>
                <a:lnTo>
                  <a:pt x="6015567" y="0"/>
                </a:lnTo>
                <a:lnTo>
                  <a:pt x="6015567" y="3383378"/>
                </a:lnTo>
                <a:lnTo>
                  <a:pt x="0" y="502920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368" name="Google Shape;368;p32"/>
          <p:cNvSpPr/>
          <p:nvPr/>
        </p:nvSpPr>
        <p:spPr>
          <a:xfrm>
            <a:off x="6176434" y="0"/>
            <a:ext cx="6015566" cy="3339366"/>
          </a:xfrm>
          <a:custGeom>
            <a:avLst/>
            <a:gdLst/>
            <a:ahLst/>
            <a:cxnLst/>
            <a:rect l="l" t="t" r="r" b="b"/>
            <a:pathLst>
              <a:path w="6015566" h="3339366" extrusionOk="0">
                <a:moveTo>
                  <a:pt x="0" y="0"/>
                </a:moveTo>
                <a:lnTo>
                  <a:pt x="6015566" y="0"/>
                </a:lnTo>
                <a:lnTo>
                  <a:pt x="6015566" y="1693544"/>
                </a:lnTo>
                <a:lnTo>
                  <a:pt x="0" y="33393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69" name="Google Shape;369;p32"/>
          <p:cNvSpPr txBox="1"/>
          <p:nvPr/>
        </p:nvSpPr>
        <p:spPr>
          <a:xfrm>
            <a:off x="6536278" y="428975"/>
            <a:ext cx="36462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</a:t>
            </a:r>
            <a:r>
              <a:rPr lang="it-IT" sz="2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urricane in Greece</a:t>
            </a:r>
            <a:endParaRPr sz="2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70" name="Google Shape;370;p32"/>
          <p:cNvSpPr txBox="1"/>
          <p:nvPr/>
        </p:nvSpPr>
        <p:spPr>
          <a:xfrm>
            <a:off x="8649100" y="1527200"/>
            <a:ext cx="25938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9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</a:t>
            </a:r>
            <a:r>
              <a:rPr lang="it-IT" sz="2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yclon in Italy</a:t>
            </a:r>
            <a:endParaRPr sz="2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5" name="Google Shape;375;p3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76" name="Google Shape;376;p33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77" name="Google Shape;377;p33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78" name="Google Shape;378;p3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79" name="Google Shape;379;p33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80" name="Google Shape;380;p3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3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82" name="Google Shape;382;p33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83" name="Google Shape;383;p33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84" name="Google Shape;384;p33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3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86" name="Google Shape;386;p33" descr="Immagine che contiene mappa, Terra, barriera corallina&#10;&#10;Descrizione generata automaticamente"/>
          <p:cNvPicPr preferRelativeResize="0"/>
          <p:nvPr/>
        </p:nvPicPr>
        <p:blipFill rotWithShape="1">
          <a:blip r:embed="rId3">
            <a:alphaModFix/>
          </a:blip>
          <a:srcRect l="18222" t="7455" r="8547" b="-1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 extrusionOk="0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387" name="Google Shape;387;p33"/>
          <p:cNvSpPr txBox="1"/>
          <p:nvPr/>
        </p:nvSpPr>
        <p:spPr>
          <a:xfrm>
            <a:off x="293450" y="1678675"/>
            <a:ext cx="5434200" cy="23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8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FIRES EVERYWHERE</a:t>
            </a:r>
            <a:endParaRPr/>
          </a:p>
        </p:txBody>
      </p:sp>
      <p:cxnSp>
        <p:nvCxnSpPr>
          <p:cNvPr id="388" name="Google Shape;388;p33"/>
          <p:cNvCxnSpPr/>
          <p:nvPr/>
        </p:nvCxnSpPr>
        <p:spPr>
          <a:xfrm>
            <a:off x="9371012" y="0"/>
            <a:ext cx="1219200" cy="685800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89" name="Google Shape;389;p33"/>
          <p:cNvCxnSpPr/>
          <p:nvPr/>
        </p:nvCxnSpPr>
        <p:spPr>
          <a:xfrm flipH="1">
            <a:off x="7425267" y="3681413"/>
            <a:ext cx="4763558" cy="3176587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0" name="Google Shape;390;p33"/>
          <p:cNvSpPr/>
          <p:nvPr/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 extrusionOk="0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29803"/>
            </a:schemeClr>
          </a:solidFill>
          <a:ln>
            <a:noFill/>
          </a:ln>
        </p:spPr>
        <p:txBody>
          <a:bodyPr/>
          <a:lstStyle/>
          <a:p>
            <a:endParaRPr lang="it-IT"/>
          </a:p>
        </p:txBody>
      </p:sp>
      <p:sp>
        <p:nvSpPr>
          <p:cNvPr id="391" name="Google Shape;391;p33"/>
          <p:cNvSpPr/>
          <p:nvPr/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 extrusionOk="0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it-IT"/>
          </a:p>
        </p:txBody>
      </p:sp>
      <p:sp>
        <p:nvSpPr>
          <p:cNvPr id="392" name="Google Shape;392;p33"/>
          <p:cNvSpPr/>
          <p:nvPr/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1764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33"/>
          <p:cNvSpPr/>
          <p:nvPr/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 extrusionOk="0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rgbClr val="3F7818">
              <a:alpha val="46666"/>
            </a:srgbClr>
          </a:solidFill>
          <a:ln>
            <a:noFill/>
          </a:ln>
        </p:spPr>
        <p:txBody>
          <a:bodyPr/>
          <a:lstStyle/>
          <a:p>
            <a:endParaRPr lang="it-IT"/>
          </a:p>
        </p:txBody>
      </p:sp>
      <p:sp>
        <p:nvSpPr>
          <p:cNvPr id="394" name="Google Shape;394;p33"/>
          <p:cNvSpPr/>
          <p:nvPr/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 extrusionOk="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rgbClr val="BFE471">
              <a:alpha val="69803"/>
            </a:srgbClr>
          </a:solidFill>
          <a:ln>
            <a:noFill/>
          </a:ln>
        </p:spPr>
        <p:txBody>
          <a:bodyPr/>
          <a:lstStyle/>
          <a:p>
            <a:endParaRPr lang="it-IT"/>
          </a:p>
        </p:txBody>
      </p:sp>
      <p:sp>
        <p:nvSpPr>
          <p:cNvPr id="395" name="Google Shape;395;p33"/>
          <p:cNvSpPr/>
          <p:nvPr/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 extrusionOk="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4705"/>
            </a:schemeClr>
          </a:solidFill>
          <a:ln>
            <a:noFill/>
          </a:ln>
        </p:spPr>
        <p:txBody>
          <a:bodyPr/>
          <a:lstStyle/>
          <a:p>
            <a:endParaRPr lang="it-IT"/>
          </a:p>
        </p:txBody>
      </p:sp>
      <p:sp>
        <p:nvSpPr>
          <p:cNvPr id="396" name="Google Shape;396;p33"/>
          <p:cNvSpPr/>
          <p:nvPr/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33"/>
          <p:cNvSpPr txBox="1"/>
          <p:nvPr/>
        </p:nvSpPr>
        <p:spPr>
          <a:xfrm>
            <a:off x="1029102" y="5179325"/>
            <a:ext cx="34308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And much more……….</a:t>
            </a:r>
            <a:endParaRPr sz="18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2" name="Google Shape;402;p34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403" name="Google Shape;403;p34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04" name="Google Shape;404;p34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405" name="Google Shape;405;p34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06" name="Google Shape;406;p34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07" name="Google Shape;407;p34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4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09" name="Google Shape;409;p34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10" name="Google Shape;410;p34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11" name="Google Shape;411;p34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4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3" name="Google Shape;413;p3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14" name="Google Shape;414;p34"/>
          <p:cNvSpPr/>
          <p:nvPr/>
        </p:nvSpPr>
        <p:spPr>
          <a:xfrm>
            <a:off x="7620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415" name="Google Shape;415;p34"/>
          <p:cNvCxnSpPr/>
          <p:nvPr/>
        </p:nvCxnSpPr>
        <p:spPr>
          <a:xfrm>
            <a:off x="3953376" y="0"/>
            <a:ext cx="1219200" cy="6858000"/>
          </a:xfrm>
          <a:prstGeom prst="straightConnector1">
            <a:avLst/>
          </a:prstGeom>
          <a:noFill/>
          <a:ln w="9525" cap="flat" cmpd="sng">
            <a:solidFill>
              <a:srgbClr val="6C911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16" name="Google Shape;416;p34"/>
          <p:cNvCxnSpPr/>
          <p:nvPr/>
        </p:nvCxnSpPr>
        <p:spPr>
          <a:xfrm flipH="1">
            <a:off x="2133042" y="3681413"/>
            <a:ext cx="4763558" cy="3176587"/>
          </a:xfrm>
          <a:prstGeom prst="straightConnector1">
            <a:avLst/>
          </a:prstGeom>
          <a:noFill/>
          <a:ln w="9525" cap="flat" cmpd="sng">
            <a:solidFill>
              <a:srgbClr val="FEFEFE">
                <a:alpha val="8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7" name="Google Shape;417;p34"/>
          <p:cNvSpPr/>
          <p:nvPr/>
        </p:nvSpPr>
        <p:spPr>
          <a:xfrm>
            <a:off x="3324631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 extrusionOk="0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29803"/>
            </a:schemeClr>
          </a:solidFill>
          <a:ln>
            <a:noFill/>
          </a:ln>
        </p:spPr>
        <p:txBody>
          <a:bodyPr/>
          <a:lstStyle/>
          <a:p>
            <a:endParaRPr lang="it-IT"/>
          </a:p>
        </p:txBody>
      </p:sp>
      <p:sp>
        <p:nvSpPr>
          <p:cNvPr id="418" name="Google Shape;418;p34"/>
          <p:cNvSpPr/>
          <p:nvPr/>
        </p:nvSpPr>
        <p:spPr>
          <a:xfrm>
            <a:off x="3746597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 extrusionOk="0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it-IT"/>
          </a:p>
        </p:txBody>
      </p:sp>
      <p:sp>
        <p:nvSpPr>
          <p:cNvPr id="419" name="Google Shape;419;p34"/>
          <p:cNvSpPr/>
          <p:nvPr/>
        </p:nvSpPr>
        <p:spPr>
          <a:xfrm>
            <a:off x="3075488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1764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34"/>
          <p:cNvSpPr/>
          <p:nvPr/>
        </p:nvSpPr>
        <p:spPr>
          <a:xfrm>
            <a:off x="3477655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 extrusionOk="0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rgbClr val="3F7818">
              <a:alpha val="69803"/>
            </a:srgbClr>
          </a:solidFill>
          <a:ln>
            <a:noFill/>
          </a:ln>
        </p:spPr>
        <p:txBody>
          <a:bodyPr/>
          <a:lstStyle/>
          <a:p>
            <a:endParaRPr lang="it-IT"/>
          </a:p>
        </p:txBody>
      </p:sp>
      <p:sp>
        <p:nvSpPr>
          <p:cNvPr id="421" name="Google Shape;421;p34"/>
          <p:cNvSpPr/>
          <p:nvPr/>
        </p:nvSpPr>
        <p:spPr>
          <a:xfrm>
            <a:off x="4514821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34"/>
          <p:cNvSpPr/>
          <p:nvPr/>
        </p:nvSpPr>
        <p:spPr>
          <a:xfrm>
            <a:off x="5082154" y="-8467"/>
            <a:ext cx="7109846" cy="6866467"/>
          </a:xfrm>
          <a:custGeom>
            <a:avLst/>
            <a:gdLst/>
            <a:ahLst/>
            <a:cxnLst/>
            <a:rect l="l" t="t" r="r" b="b"/>
            <a:pathLst>
              <a:path w="7109846" h="6866467" extrusionOk="0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23" name="Google Shape;423;p34"/>
          <p:cNvSpPr txBox="1"/>
          <p:nvPr/>
        </p:nvSpPr>
        <p:spPr>
          <a:xfrm>
            <a:off x="4686008" y="-747105"/>
            <a:ext cx="5511296" cy="5175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</a:pPr>
            <a:endParaRPr sz="20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24" name="Google Shape;424;p34"/>
          <p:cNvSpPr txBox="1"/>
          <p:nvPr/>
        </p:nvSpPr>
        <p:spPr>
          <a:xfrm>
            <a:off x="5688027" y="636975"/>
            <a:ext cx="4398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We must do something!</a:t>
            </a:r>
            <a:endParaRPr sz="2000"/>
          </a:p>
        </p:txBody>
      </p:sp>
      <p:sp>
        <p:nvSpPr>
          <p:cNvPr id="425" name="Google Shape;425;p34"/>
          <p:cNvSpPr txBox="1"/>
          <p:nvPr/>
        </p:nvSpPr>
        <p:spPr>
          <a:xfrm>
            <a:off x="2882398" y="2797828"/>
            <a:ext cx="5682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What can we do?</a:t>
            </a:r>
            <a:endParaRPr sz="2000"/>
          </a:p>
        </p:txBody>
      </p:sp>
      <p:sp>
        <p:nvSpPr>
          <p:cNvPr id="426" name="Google Shape;426;p34"/>
          <p:cNvSpPr txBox="1"/>
          <p:nvPr/>
        </p:nvSpPr>
        <p:spPr>
          <a:xfrm>
            <a:off x="5572125" y="3861846"/>
            <a:ext cx="5833500" cy="12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5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There are already so many associations, agencies, institutions that care for the environment….</a:t>
            </a:r>
            <a:endParaRPr sz="1900"/>
          </a:p>
        </p:txBody>
      </p:sp>
      <p:sp>
        <p:nvSpPr>
          <p:cNvPr id="427" name="Google Shape;427;p34"/>
          <p:cNvSpPr txBox="1"/>
          <p:nvPr/>
        </p:nvSpPr>
        <p:spPr>
          <a:xfrm flipH="1">
            <a:off x="4045415" y="5435600"/>
            <a:ext cx="67371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DO YOU KNOW HOW MANY?</a:t>
            </a:r>
            <a:endParaRPr sz="2800" b="1"/>
          </a:p>
        </p:txBody>
      </p:sp>
      <p:sp>
        <p:nvSpPr>
          <p:cNvPr id="428" name="Google Shape;428;p34"/>
          <p:cNvSpPr txBox="1"/>
          <p:nvPr/>
        </p:nvSpPr>
        <p:spPr>
          <a:xfrm>
            <a:off x="4773881" y="1801859"/>
            <a:ext cx="35271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We must stop this!</a:t>
            </a:r>
            <a:endParaRPr sz="20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3" name="Google Shape;433;p3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434" name="Google Shape;434;p35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35" name="Google Shape;435;p35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436" name="Google Shape;436;p35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37" name="Google Shape;437;p3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38" name="Google Shape;438;p35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5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40" name="Google Shape;440;p35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41" name="Google Shape;441;p35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42" name="Google Shape;442;p35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5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44" name="Google Shape;444;p35" descr="Immagine che contiene interno, muro, arredo, vestiti&#10;&#10;Descrizione generata automaticamente"/>
          <p:cNvPicPr preferRelativeResize="0"/>
          <p:nvPr/>
        </p:nvPicPr>
        <p:blipFill rotWithShape="1">
          <a:blip r:embed="rId3">
            <a:alphaModFix/>
          </a:blip>
          <a:srcRect l="9091" t="13327" r="-1" b="-1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 extrusionOk="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445" name="Google Shape;445;p35"/>
          <p:cNvSpPr txBox="1"/>
          <p:nvPr/>
        </p:nvSpPr>
        <p:spPr>
          <a:xfrm>
            <a:off x="5138301" y="675832"/>
            <a:ext cx="4932284" cy="237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54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YOUNG ECOLOGISTS IN ACTION</a:t>
            </a:r>
            <a:endParaRPr/>
          </a:p>
        </p:txBody>
      </p:sp>
      <p:sp>
        <p:nvSpPr>
          <p:cNvPr id="446" name="Google Shape;446;p35"/>
          <p:cNvSpPr txBox="1"/>
          <p:nvPr/>
        </p:nvSpPr>
        <p:spPr>
          <a:xfrm>
            <a:off x="5446923" y="3048000"/>
            <a:ext cx="41862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2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We</a:t>
            </a:r>
            <a:r>
              <a:rPr lang="it-IT" sz="22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it-IT" sz="22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carried</a:t>
            </a:r>
            <a:r>
              <a:rPr lang="it-IT" sz="22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out some </a:t>
            </a:r>
            <a:r>
              <a:rPr lang="it-IT" sz="22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researches</a:t>
            </a:r>
            <a:r>
              <a:rPr lang="it-IT" sz="22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it-IT" sz="22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about</a:t>
            </a:r>
            <a:r>
              <a:rPr lang="it-IT" sz="22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the </a:t>
            </a:r>
            <a:r>
              <a:rPr lang="it-IT" sz="22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environmental</a:t>
            </a:r>
            <a:r>
              <a:rPr lang="it-IT" sz="22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it-IT" sz="22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associations</a:t>
            </a:r>
            <a:r>
              <a:rPr lang="it-IT" sz="22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lang="it-IT" sz="22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agencies</a:t>
            </a:r>
            <a:r>
              <a:rPr lang="it-IT" sz="22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, institutions </a:t>
            </a:r>
            <a:r>
              <a:rPr lang="it-IT" sz="22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that</a:t>
            </a:r>
            <a:r>
              <a:rPr lang="it-IT" sz="22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act in Europe and </a:t>
            </a:r>
            <a:r>
              <a:rPr lang="it-IT" sz="22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all</a:t>
            </a:r>
            <a:r>
              <a:rPr lang="it-IT" sz="22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over the world.</a:t>
            </a:r>
            <a:endParaRPr sz="1800" dirty="0"/>
          </a:p>
        </p:txBody>
      </p:sp>
      <p:sp>
        <p:nvSpPr>
          <p:cNvPr id="447" name="Google Shape;447;p35"/>
          <p:cNvSpPr txBox="1"/>
          <p:nvPr/>
        </p:nvSpPr>
        <p:spPr>
          <a:xfrm>
            <a:off x="5138300" y="5249751"/>
            <a:ext cx="41862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2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We</a:t>
            </a:r>
            <a:r>
              <a:rPr lang="it-IT" sz="22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it-IT" sz="22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published</a:t>
            </a:r>
            <a:r>
              <a:rPr lang="it-IT" sz="22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it-IT" sz="22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our</a:t>
            </a:r>
            <a:r>
              <a:rPr lang="it-IT" sz="22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it-IT" sz="22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results</a:t>
            </a:r>
            <a:r>
              <a:rPr lang="it-IT" sz="22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on a </a:t>
            </a:r>
            <a:r>
              <a:rPr lang="it-IT" sz="22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padlet</a:t>
            </a:r>
            <a:r>
              <a:rPr lang="it-IT" sz="22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and </a:t>
            </a:r>
            <a:r>
              <a:rPr lang="it-IT" sz="22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shared</a:t>
            </a:r>
            <a:r>
              <a:rPr lang="it-IT" sz="22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it-IT" sz="22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them</a:t>
            </a:r>
            <a:r>
              <a:rPr lang="it-IT" sz="22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with </a:t>
            </a:r>
            <a:r>
              <a:rPr lang="it-IT" sz="22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our</a:t>
            </a:r>
            <a:r>
              <a:rPr lang="it-IT" sz="22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partners in </a:t>
            </a:r>
            <a:r>
              <a:rPr lang="it-IT" sz="22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Hungary</a:t>
            </a:r>
            <a:r>
              <a:rPr lang="it-IT" sz="22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endParaRPr sz="22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36"/>
          <p:cNvSpPr txBox="1"/>
          <p:nvPr/>
        </p:nvSpPr>
        <p:spPr>
          <a:xfrm>
            <a:off x="1219199" y="366364"/>
            <a:ext cx="73491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There are a lot of people committed to the environment protection…</a:t>
            </a:r>
            <a:endParaRPr sz="1800"/>
          </a:p>
        </p:txBody>
      </p:sp>
      <p:sp>
        <p:nvSpPr>
          <p:cNvPr id="453" name="Google Shape;453;p36"/>
          <p:cNvSpPr txBox="1"/>
          <p:nvPr/>
        </p:nvSpPr>
        <p:spPr>
          <a:xfrm>
            <a:off x="2761225" y="1251400"/>
            <a:ext cx="73491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…..so what can we do?</a:t>
            </a:r>
            <a:endParaRPr sz="1800"/>
          </a:p>
        </p:txBody>
      </p:sp>
      <p:sp>
        <p:nvSpPr>
          <p:cNvPr id="454" name="Google Shape;454;p36"/>
          <p:cNvSpPr txBox="1"/>
          <p:nvPr/>
        </p:nvSpPr>
        <p:spPr>
          <a:xfrm>
            <a:off x="3950200" y="2157695"/>
            <a:ext cx="53847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200" dirty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LET’S ACT</a:t>
            </a:r>
            <a:endParaRPr sz="1800" dirty="0">
              <a:solidFill>
                <a:srgbClr val="FF0000"/>
              </a:solidFill>
            </a:endParaRPr>
          </a:p>
        </p:txBody>
      </p:sp>
      <p:sp>
        <p:nvSpPr>
          <p:cNvPr id="455" name="Google Shape;455;p36"/>
          <p:cNvSpPr txBox="1"/>
          <p:nvPr/>
        </p:nvSpPr>
        <p:spPr>
          <a:xfrm>
            <a:off x="893156" y="3545694"/>
            <a:ext cx="67845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We must change our habits….IT’S TIME TO ACT</a:t>
            </a:r>
            <a:endParaRPr sz="1800"/>
          </a:p>
        </p:txBody>
      </p:sp>
      <p:sp>
        <p:nvSpPr>
          <p:cNvPr id="456" name="Google Shape;456;p36"/>
          <p:cNvSpPr txBox="1"/>
          <p:nvPr/>
        </p:nvSpPr>
        <p:spPr>
          <a:xfrm>
            <a:off x="2816251" y="4495475"/>
            <a:ext cx="57522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IT’S TIME TO  CARE FOR OUR PLANET!</a:t>
            </a:r>
            <a:endParaRPr sz="1800"/>
          </a:p>
        </p:txBody>
      </p:sp>
      <p:sp>
        <p:nvSpPr>
          <p:cNvPr id="457" name="Google Shape;457;p36"/>
          <p:cNvSpPr txBox="1"/>
          <p:nvPr/>
        </p:nvSpPr>
        <p:spPr>
          <a:xfrm>
            <a:off x="2874414" y="5470314"/>
            <a:ext cx="52380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IT’S TIME TO CARE FOR OUR FUTURE!</a:t>
            </a:r>
            <a:endParaRPr sz="1800"/>
          </a:p>
        </p:txBody>
      </p:sp>
      <p:pic>
        <p:nvPicPr>
          <p:cNvPr id="458" name="Google Shape;458;p36" descr="Immagine che contiene clipart, orso, panda, Elementi grafici&#10;&#10;Descrizione generat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981" y="837219"/>
            <a:ext cx="2133600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36" descr="Immagine che contiene clipart, logo, Elementi grafici, Carattere&#10;&#10;Descrizione generat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89989" y="1251400"/>
            <a:ext cx="3087810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4" name="Google Shape;464;p3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465" name="Google Shape;465;p37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66" name="Google Shape;466;p37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467" name="Google Shape;467;p37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68" name="Google Shape;468;p37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69" name="Google Shape;469;p37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71" name="Google Shape;471;p37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72" name="Google Shape;472;p37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73" name="Google Shape;473;p3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75" name="Google Shape;475;p37" descr="Immagine che contiene vestiti, persona, Viso umano, interno&#10;&#10;Descrizione generata automaticamente"/>
          <p:cNvPicPr preferRelativeResize="0"/>
          <p:nvPr/>
        </p:nvPicPr>
        <p:blipFill rotWithShape="1">
          <a:blip r:embed="rId3">
            <a:alphaModFix/>
          </a:blip>
          <a:srcRect l="48" r="13313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 extrusionOk="0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476" name="Google Shape;476;p37"/>
          <p:cNvSpPr txBox="1"/>
          <p:nvPr/>
        </p:nvSpPr>
        <p:spPr>
          <a:xfrm>
            <a:off x="644649" y="560389"/>
            <a:ext cx="3851122" cy="1225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-11684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Noto Sans Symbols"/>
              <a:buChar char="►"/>
            </a:pPr>
            <a:r>
              <a:rPr lang="it-IT" sz="22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We reflected on the habits we need to change to improve our quality of life, save our planet and our future</a:t>
            </a:r>
            <a:endParaRPr sz="1800"/>
          </a:p>
        </p:txBody>
      </p:sp>
      <p:cxnSp>
        <p:nvCxnSpPr>
          <p:cNvPr id="477" name="Google Shape;477;p37"/>
          <p:cNvCxnSpPr/>
          <p:nvPr/>
        </p:nvCxnSpPr>
        <p:spPr>
          <a:xfrm>
            <a:off x="9371012" y="0"/>
            <a:ext cx="1219200" cy="685800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78" name="Google Shape;478;p37"/>
          <p:cNvCxnSpPr/>
          <p:nvPr/>
        </p:nvCxnSpPr>
        <p:spPr>
          <a:xfrm flipH="1">
            <a:off x="7425267" y="3681413"/>
            <a:ext cx="4763558" cy="3176587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79" name="Google Shape;479;p37"/>
          <p:cNvSpPr/>
          <p:nvPr/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 extrusionOk="0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29803"/>
            </a:schemeClr>
          </a:solidFill>
          <a:ln>
            <a:noFill/>
          </a:ln>
        </p:spPr>
        <p:txBody>
          <a:bodyPr/>
          <a:lstStyle/>
          <a:p>
            <a:endParaRPr lang="it-IT"/>
          </a:p>
        </p:txBody>
      </p:sp>
      <p:sp>
        <p:nvSpPr>
          <p:cNvPr id="480" name="Google Shape;480;p37"/>
          <p:cNvSpPr/>
          <p:nvPr/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 extrusionOk="0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it-IT"/>
          </a:p>
        </p:txBody>
      </p:sp>
      <p:sp>
        <p:nvSpPr>
          <p:cNvPr id="481" name="Google Shape;481;p37"/>
          <p:cNvSpPr/>
          <p:nvPr/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1764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37"/>
          <p:cNvSpPr/>
          <p:nvPr/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 extrusionOk="0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rgbClr val="3F7818">
              <a:alpha val="46666"/>
            </a:srgbClr>
          </a:solidFill>
          <a:ln>
            <a:noFill/>
          </a:ln>
        </p:spPr>
        <p:txBody>
          <a:bodyPr/>
          <a:lstStyle/>
          <a:p>
            <a:endParaRPr lang="it-IT"/>
          </a:p>
        </p:txBody>
      </p:sp>
      <p:sp>
        <p:nvSpPr>
          <p:cNvPr id="483" name="Google Shape;483;p37"/>
          <p:cNvSpPr/>
          <p:nvPr/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 extrusionOk="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rgbClr val="BFE471">
              <a:alpha val="69803"/>
            </a:srgbClr>
          </a:solidFill>
          <a:ln>
            <a:noFill/>
          </a:ln>
        </p:spPr>
        <p:txBody>
          <a:bodyPr/>
          <a:lstStyle/>
          <a:p>
            <a:endParaRPr lang="it-IT"/>
          </a:p>
        </p:txBody>
      </p:sp>
      <p:sp>
        <p:nvSpPr>
          <p:cNvPr id="484" name="Google Shape;484;p37"/>
          <p:cNvSpPr/>
          <p:nvPr/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 extrusionOk="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4705"/>
            </a:schemeClr>
          </a:solidFill>
          <a:ln>
            <a:noFill/>
          </a:ln>
        </p:spPr>
        <p:txBody>
          <a:bodyPr/>
          <a:lstStyle/>
          <a:p>
            <a:endParaRPr lang="it-IT"/>
          </a:p>
        </p:txBody>
      </p:sp>
      <p:sp>
        <p:nvSpPr>
          <p:cNvPr id="485" name="Google Shape;485;p37"/>
          <p:cNvSpPr/>
          <p:nvPr/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37"/>
          <p:cNvSpPr txBox="1"/>
          <p:nvPr/>
        </p:nvSpPr>
        <p:spPr>
          <a:xfrm>
            <a:off x="680960" y="2678668"/>
            <a:ext cx="41052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We collected our ideas and created a handbook of green behaviors.</a:t>
            </a:r>
            <a:endParaRPr sz="2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87" name="Google Shape;487;p37"/>
          <p:cNvSpPr txBox="1"/>
          <p:nvPr/>
        </p:nvSpPr>
        <p:spPr>
          <a:xfrm>
            <a:off x="644649" y="4571693"/>
            <a:ext cx="61017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We shared it with our partners in Greece</a:t>
            </a:r>
            <a:endParaRPr sz="2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38"/>
          <p:cNvSpPr txBox="1"/>
          <p:nvPr/>
        </p:nvSpPr>
        <p:spPr>
          <a:xfrm>
            <a:off x="815925" y="1355050"/>
            <a:ext cx="6454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>
                <a:solidFill>
                  <a:srgbClr val="00B050"/>
                </a:solidFill>
                <a:latin typeface="Trebuchet MS"/>
                <a:ea typeface="Trebuchet MS"/>
                <a:cs typeface="Trebuchet MS"/>
                <a:sym typeface="Trebuchet MS"/>
              </a:rPr>
              <a:t>T</a:t>
            </a:r>
            <a:r>
              <a:rPr lang="it-IT" sz="2400">
                <a:solidFill>
                  <a:srgbClr val="00B050"/>
                </a:solidFill>
                <a:latin typeface="Trebuchet MS"/>
                <a:ea typeface="Trebuchet MS"/>
                <a:cs typeface="Trebuchet MS"/>
                <a:sym typeface="Trebuchet MS"/>
              </a:rPr>
              <a:t>he life of our planet depends on our actions</a:t>
            </a:r>
            <a:endParaRPr sz="2000"/>
          </a:p>
        </p:txBody>
      </p:sp>
      <p:sp>
        <p:nvSpPr>
          <p:cNvPr id="493" name="Google Shape;493;p38"/>
          <p:cNvSpPr txBox="1"/>
          <p:nvPr/>
        </p:nvSpPr>
        <p:spPr>
          <a:xfrm>
            <a:off x="2580250" y="2428725"/>
            <a:ext cx="5950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dirty="0" err="1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We</a:t>
            </a:r>
            <a:r>
              <a:rPr lang="it-IT" sz="2400" dirty="0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 must care!</a:t>
            </a:r>
            <a:endParaRPr sz="2000" dirty="0"/>
          </a:p>
        </p:txBody>
      </p:sp>
      <p:sp>
        <p:nvSpPr>
          <p:cNvPr id="494" name="Google Shape;494;p38"/>
          <p:cNvSpPr txBox="1"/>
          <p:nvPr/>
        </p:nvSpPr>
        <p:spPr>
          <a:xfrm>
            <a:off x="6036525" y="3131025"/>
            <a:ext cx="4315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dirty="0" err="1">
                <a:solidFill>
                  <a:srgbClr val="7030A0"/>
                </a:solidFill>
                <a:latin typeface="Trebuchet MS"/>
                <a:ea typeface="Trebuchet MS"/>
                <a:cs typeface="Trebuchet MS"/>
                <a:sym typeface="Trebuchet MS"/>
              </a:rPr>
              <a:t>We</a:t>
            </a:r>
            <a:r>
              <a:rPr lang="it-IT" sz="2400" dirty="0">
                <a:solidFill>
                  <a:srgbClr val="7030A0"/>
                </a:solidFill>
                <a:latin typeface="Trebuchet MS"/>
                <a:ea typeface="Trebuchet MS"/>
                <a:cs typeface="Trebuchet MS"/>
                <a:sym typeface="Trebuchet MS"/>
              </a:rPr>
              <a:t> must cooperate! </a:t>
            </a:r>
            <a:endParaRPr sz="2000" dirty="0"/>
          </a:p>
        </p:txBody>
      </p:sp>
      <p:sp>
        <p:nvSpPr>
          <p:cNvPr id="495" name="Google Shape;495;p38"/>
          <p:cNvSpPr txBox="1"/>
          <p:nvPr/>
        </p:nvSpPr>
        <p:spPr>
          <a:xfrm>
            <a:off x="3671669" y="506438"/>
            <a:ext cx="47829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And that’s what we learned………</a:t>
            </a:r>
            <a:endParaRPr sz="1800"/>
          </a:p>
        </p:txBody>
      </p:sp>
      <p:sp>
        <p:nvSpPr>
          <p:cNvPr id="496" name="Google Shape;496;p38"/>
          <p:cNvSpPr txBox="1"/>
          <p:nvPr/>
        </p:nvSpPr>
        <p:spPr>
          <a:xfrm>
            <a:off x="1751429" y="3833359"/>
            <a:ext cx="3840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dirty="0" err="1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We</a:t>
            </a:r>
            <a:r>
              <a:rPr lang="it-IT" sz="2400" dirty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 must collaborate!</a:t>
            </a:r>
            <a:endParaRPr sz="2000" dirty="0"/>
          </a:p>
        </p:txBody>
      </p:sp>
      <p:sp>
        <p:nvSpPr>
          <p:cNvPr id="497" name="Google Shape;497;p38"/>
          <p:cNvSpPr txBox="1"/>
          <p:nvPr/>
        </p:nvSpPr>
        <p:spPr>
          <a:xfrm>
            <a:off x="3080825" y="5091698"/>
            <a:ext cx="51627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30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WE MUST ACT!!!</a:t>
            </a:r>
            <a:endParaRPr sz="29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1"/>
          <p:cNvSpPr txBox="1"/>
          <p:nvPr/>
        </p:nvSpPr>
        <p:spPr>
          <a:xfrm>
            <a:off x="801510" y="801511"/>
            <a:ext cx="661528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 first activity of the project was the Logo Creation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6" name="Google Shape;176;p21"/>
          <p:cNvSpPr txBox="1"/>
          <p:nvPr/>
        </p:nvSpPr>
        <p:spPr>
          <a:xfrm>
            <a:off x="4109154" y="2007655"/>
            <a:ext cx="6485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We students were split up into groups of two different nationalities</a:t>
            </a:r>
            <a:endParaRPr/>
          </a:p>
        </p:txBody>
      </p:sp>
      <p:sp>
        <p:nvSpPr>
          <p:cNvPr id="177" name="Google Shape;177;p21"/>
          <p:cNvSpPr txBox="1"/>
          <p:nvPr/>
        </p:nvSpPr>
        <p:spPr>
          <a:xfrm>
            <a:off x="722487" y="3005791"/>
            <a:ext cx="45945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Each group designed  a logo but didn’t complete it. The twinned partner had to complete it. The Polish and the Italian school won the final competition…..</a:t>
            </a:r>
            <a:endParaRPr/>
          </a:p>
        </p:txBody>
      </p:sp>
      <p:sp>
        <p:nvSpPr>
          <p:cNvPr id="178" name="Google Shape;178;p21"/>
          <p:cNvSpPr txBox="1"/>
          <p:nvPr/>
        </p:nvSpPr>
        <p:spPr>
          <a:xfrm>
            <a:off x="2302066" y="5329237"/>
            <a:ext cx="582506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…and the Project Logo was created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79" name="Google Shape;179;p21" descr="Immagine che contiene testo, poster, disegno, grafica&#10;&#10;Descrizione generat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17277" y="3429000"/>
            <a:ext cx="2083823" cy="2945333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1"/>
          <p:cNvSpPr txBox="1"/>
          <p:nvPr/>
        </p:nvSpPr>
        <p:spPr>
          <a:xfrm>
            <a:off x="3499556" y="330494"/>
            <a:ext cx="583635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Logo Creation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oogle Shape;185;p22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86" name="Google Shape;186;p22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87" name="Google Shape;187;p22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88" name="Google Shape;188;p22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89" name="Google Shape;189;p22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90" name="Google Shape;190;p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2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92" name="Google Shape;192;p22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93" name="Google Shape;193;p22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94" name="Google Shape;194;p22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2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6" name="Google Shape;196;p22"/>
          <p:cNvSpPr/>
          <p:nvPr/>
        </p:nvSpPr>
        <p:spPr>
          <a:xfrm>
            <a:off x="0" y="0"/>
            <a:ext cx="12192000" cy="686646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7" name="Google Shape;197;p22"/>
          <p:cNvSpPr txBox="1"/>
          <p:nvPr/>
        </p:nvSpPr>
        <p:spPr>
          <a:xfrm>
            <a:off x="7751424" y="999460"/>
            <a:ext cx="3690363" cy="4479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100" dirty="0" err="1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Each</a:t>
            </a:r>
            <a:r>
              <a:rPr lang="it-IT" sz="2100" dirty="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 country </a:t>
            </a:r>
            <a:r>
              <a:rPr lang="it-IT" sz="2100" dirty="0" err="1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created</a:t>
            </a:r>
            <a:r>
              <a:rPr lang="it-IT" sz="2100" dirty="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 an Eco Super Hero: </a:t>
            </a:r>
            <a:r>
              <a:rPr lang="it-IT" sz="2100" dirty="0" err="1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they</a:t>
            </a:r>
            <a:r>
              <a:rPr lang="it-IT" sz="2100" dirty="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it-IT" sz="2100" dirty="0" err="1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protect</a:t>
            </a:r>
            <a:r>
              <a:rPr lang="it-IT" sz="2100" dirty="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 the </a:t>
            </a:r>
            <a:r>
              <a:rPr lang="it-IT" sz="2100" dirty="0" err="1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environment</a:t>
            </a:r>
            <a:r>
              <a:rPr lang="it-IT" sz="2100" dirty="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lang="it-IT" sz="2100" dirty="0" err="1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their</a:t>
            </a:r>
            <a:r>
              <a:rPr lang="it-IT" sz="2100" dirty="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 super power </a:t>
            </a:r>
            <a:r>
              <a:rPr lang="it-IT" sz="2100" dirty="0" err="1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is</a:t>
            </a:r>
            <a:r>
              <a:rPr lang="it-IT" sz="2100" dirty="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dirty="0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200" b="1" dirty="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COOPERATION</a:t>
            </a:r>
            <a:endParaRPr sz="1800" dirty="0">
              <a:solidFill>
                <a:srgbClr val="C00000"/>
              </a:solidFill>
            </a:endParaRPr>
          </a:p>
        </p:txBody>
      </p:sp>
      <p:sp>
        <p:nvSpPr>
          <p:cNvPr id="198" name="Google Shape;198;p22"/>
          <p:cNvSpPr/>
          <p:nvPr/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4705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99" name="Google Shape;199;p22"/>
          <p:cNvCxnSpPr/>
          <p:nvPr/>
        </p:nvCxnSpPr>
        <p:spPr>
          <a:xfrm>
            <a:off x="7534656" y="1639186"/>
            <a:ext cx="0" cy="3200400"/>
          </a:xfrm>
          <a:prstGeom prst="straightConnector1">
            <a:avLst/>
          </a:prstGeom>
          <a:noFill/>
          <a:ln w="127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0" name="Google Shape;200;p22"/>
          <p:cNvSpPr/>
          <p:nvPr/>
        </p:nvSpPr>
        <p:spPr>
          <a:xfrm>
            <a:off x="11349404" y="1217756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4705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2"/>
          <p:cNvSpPr txBox="1"/>
          <p:nvPr/>
        </p:nvSpPr>
        <p:spPr>
          <a:xfrm>
            <a:off x="4146550" y="628650"/>
            <a:ext cx="54864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dirty="0" err="1">
                <a:solidFill>
                  <a:schemeClr val="accent5"/>
                </a:solidFill>
                <a:latin typeface="Trebuchet MS"/>
                <a:ea typeface="Trebuchet MS"/>
                <a:cs typeface="Trebuchet MS"/>
                <a:sym typeface="Trebuchet MS"/>
              </a:rPr>
              <a:t>Our</a:t>
            </a:r>
            <a:r>
              <a:rPr lang="it-IT" sz="3200" dirty="0">
                <a:solidFill>
                  <a:schemeClr val="accent5"/>
                </a:solidFill>
                <a:latin typeface="Trebuchet MS"/>
                <a:ea typeface="Trebuchet MS"/>
                <a:cs typeface="Trebuchet MS"/>
                <a:sym typeface="Trebuchet MS"/>
              </a:rPr>
              <a:t> Eco Super Heroes</a:t>
            </a:r>
            <a:endParaRPr sz="3200" dirty="0">
              <a:solidFill>
                <a:schemeClr val="accent5"/>
              </a:solidFill>
            </a:endParaRPr>
          </a:p>
        </p:txBody>
      </p:sp>
      <p:pic>
        <p:nvPicPr>
          <p:cNvPr id="202" name="Google Shape;202;p22" descr="Immagine che contiene Arte bambini, disegno, illustrazione, Viso umano&#10;&#10;Descrizione generat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79876" y="628650"/>
            <a:ext cx="1527130" cy="2253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2" descr="Immagine che contiene uccello acquatico, disegno, schizzo, uccello&#10;&#10;Descrizione generat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84083" y="1128808"/>
            <a:ext cx="1395351" cy="1919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2" descr="Immagine che contiene schizzo, Arte bambini, Line art, illustrazion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91740" y="4029555"/>
            <a:ext cx="1628775" cy="217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2" descr="Immagine che contiene disegno, illustrazione, schizzo, dipinto&#10;&#10;Descrizione generata automaticament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00430" y="1724154"/>
            <a:ext cx="1681792" cy="1848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2" descr="Immagine che contiene disegno, schizzo, illustrazione, Arte bambini&#10;&#10;Descrizione generata automaticament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179129" y="4151971"/>
            <a:ext cx="1292656" cy="1926868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2"/>
          <p:cNvSpPr txBox="1"/>
          <p:nvPr/>
        </p:nvSpPr>
        <p:spPr>
          <a:xfrm>
            <a:off x="1438999" y="2880182"/>
            <a:ext cx="168179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Italy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08" name="Google Shape;208;p22"/>
          <p:cNvSpPr txBox="1"/>
          <p:nvPr/>
        </p:nvSpPr>
        <p:spPr>
          <a:xfrm>
            <a:off x="3614738" y="3056467"/>
            <a:ext cx="145258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Greece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09" name="Google Shape;209;p22"/>
          <p:cNvSpPr txBox="1"/>
          <p:nvPr/>
        </p:nvSpPr>
        <p:spPr>
          <a:xfrm>
            <a:off x="5682444" y="3631908"/>
            <a:ext cx="139977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Poland</a:t>
            </a:r>
            <a:endParaRPr/>
          </a:p>
        </p:txBody>
      </p:sp>
      <p:sp>
        <p:nvSpPr>
          <p:cNvPr id="210" name="Google Shape;210;p22"/>
          <p:cNvSpPr txBox="1"/>
          <p:nvPr/>
        </p:nvSpPr>
        <p:spPr>
          <a:xfrm>
            <a:off x="849707" y="6351379"/>
            <a:ext cx="260879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Hungary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1" name="Google Shape;211;p22"/>
          <p:cNvSpPr txBox="1"/>
          <p:nvPr/>
        </p:nvSpPr>
        <p:spPr>
          <a:xfrm>
            <a:off x="4146549" y="6178700"/>
            <a:ext cx="327871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Portugal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Google Shape;216;p2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17" name="Google Shape;217;p23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8" name="Google Shape;218;p23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19" name="Google Shape;219;p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20" name="Google Shape;220;p23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21" name="Google Shape;221;p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3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23" name="Google Shape;223;p23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24" name="Google Shape;224;p23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25" name="Google Shape;225;p23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3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27" name="Google Shape;227;p23" descr="Close-up of a spiky plant"/>
          <p:cNvPicPr preferRelativeResize="0"/>
          <p:nvPr/>
        </p:nvPicPr>
        <p:blipFill rotWithShape="1">
          <a:blip r:embed="rId3">
            <a:alphaModFix/>
          </a:blip>
          <a:srcRect r="47687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 extrusionOk="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228" name="Google Shape;228;p23"/>
          <p:cNvSpPr txBox="1"/>
          <p:nvPr/>
        </p:nvSpPr>
        <p:spPr>
          <a:xfrm>
            <a:off x="5380563" y="1678665"/>
            <a:ext cx="3887839" cy="237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54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How Green Are we?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4"/>
          <p:cNvSpPr txBox="1"/>
          <p:nvPr/>
        </p:nvSpPr>
        <p:spPr>
          <a:xfrm>
            <a:off x="2420541" y="397006"/>
            <a:ext cx="59493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We carried out some researches about our daily habits and we created histograms……</a:t>
            </a:r>
            <a:endParaRPr sz="1600"/>
          </a:p>
        </p:txBody>
      </p:sp>
      <p:sp>
        <p:nvSpPr>
          <p:cNvPr id="234" name="Google Shape;234;p24"/>
          <p:cNvSpPr txBox="1"/>
          <p:nvPr/>
        </p:nvSpPr>
        <p:spPr>
          <a:xfrm>
            <a:off x="3822445" y="6339899"/>
            <a:ext cx="5455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it-IT" sz="20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….and the </a:t>
            </a:r>
            <a:r>
              <a:rPr lang="it-IT" sz="20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results</a:t>
            </a:r>
            <a:r>
              <a:rPr lang="it-IT" sz="20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it-IT" sz="20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were</a:t>
            </a:r>
            <a:r>
              <a:rPr lang="it-IT" sz="20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it-IT" sz="20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not</a:t>
            </a:r>
            <a:r>
              <a:rPr lang="it-IT" sz="20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it-IT" sz="20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encouraging</a:t>
            </a:r>
            <a:endParaRPr sz="20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35" name="Google Shape;235;p24" descr="Immagine che contiene testo, Rettangolo, Arte bambini, calligrafia&#10;&#10;Descrizione generat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8938" y="1271587"/>
            <a:ext cx="2900892" cy="2193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24" descr="Immagine che contiene testo, schermata, diagramma, Policromia&#10;&#10;Descrizione generat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19156" y="2225282"/>
            <a:ext cx="2486372" cy="188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24" descr="Immagine che contiene testo, Biglietto Post-it, calligrafia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69786" y="662165"/>
            <a:ext cx="964772" cy="2802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24" descr="Immagine che contiene testo, schermata, diagramma, Policromia&#10;&#10;Descrizione generata automaticament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4222" y="4016269"/>
            <a:ext cx="2705608" cy="1699858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24"/>
          <p:cNvSpPr txBox="1"/>
          <p:nvPr/>
        </p:nvSpPr>
        <p:spPr>
          <a:xfrm>
            <a:off x="4617156" y="5352249"/>
            <a:ext cx="45894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 histograms were shared and compared  on line among the partner schools…</a:t>
            </a:r>
            <a:endParaRPr sz="1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25"/>
          <p:cNvGrpSpPr/>
          <p:nvPr/>
        </p:nvGrpSpPr>
        <p:grpSpPr>
          <a:xfrm>
            <a:off x="3951109" y="3429000"/>
            <a:ext cx="5949244" cy="2364275"/>
            <a:chOff x="0" y="0"/>
            <a:chExt cx="5949244" cy="2364275"/>
          </a:xfrm>
        </p:grpSpPr>
        <p:sp>
          <p:nvSpPr>
            <p:cNvPr id="245" name="Google Shape;245;p25"/>
            <p:cNvSpPr/>
            <p:nvPr/>
          </p:nvSpPr>
          <p:spPr>
            <a:xfrm>
              <a:off x="0" y="277715"/>
              <a:ext cx="5949244" cy="4536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19050" cap="rnd" cmpd="sng">
              <a:solidFill>
                <a:srgbClr val="90C22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5"/>
            <p:cNvSpPr/>
            <p:nvPr/>
          </p:nvSpPr>
          <p:spPr>
            <a:xfrm>
              <a:off x="387771" y="0"/>
              <a:ext cx="4164470" cy="531360"/>
            </a:xfrm>
            <a:prstGeom prst="roundRect">
              <a:avLst>
                <a:gd name="adj" fmla="val 16667"/>
              </a:avLst>
            </a:prstGeom>
            <a:solidFill>
              <a:srgbClr val="90C223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5"/>
            <p:cNvSpPr txBox="1"/>
            <p:nvPr/>
          </p:nvSpPr>
          <p:spPr>
            <a:xfrm>
              <a:off x="413710" y="25939"/>
              <a:ext cx="4112592" cy="4794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7400" tIns="0" rIns="157400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Trebuchet MS"/>
                <a:buNone/>
              </a:pPr>
              <a:r>
                <a:rPr lang="it-IT" sz="18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We waste a lot of food</a:t>
              </a:r>
              <a:endParaRPr/>
            </a:p>
          </p:txBody>
        </p:sp>
        <p:sp>
          <p:nvSpPr>
            <p:cNvPr id="248" name="Google Shape;248;p25"/>
            <p:cNvSpPr/>
            <p:nvPr/>
          </p:nvSpPr>
          <p:spPr>
            <a:xfrm>
              <a:off x="0" y="1094195"/>
              <a:ext cx="5949244" cy="4536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19050" cap="rnd" cmpd="sng">
              <a:solidFill>
                <a:srgbClr val="90C22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5"/>
            <p:cNvSpPr/>
            <p:nvPr/>
          </p:nvSpPr>
          <p:spPr>
            <a:xfrm>
              <a:off x="297462" y="828515"/>
              <a:ext cx="4164470" cy="531360"/>
            </a:xfrm>
            <a:prstGeom prst="roundRect">
              <a:avLst>
                <a:gd name="adj" fmla="val 16667"/>
              </a:avLst>
            </a:prstGeom>
            <a:solidFill>
              <a:srgbClr val="90C223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5"/>
            <p:cNvSpPr txBox="1"/>
            <p:nvPr/>
          </p:nvSpPr>
          <p:spPr>
            <a:xfrm>
              <a:off x="323401" y="854454"/>
              <a:ext cx="4112592" cy="4794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7400" tIns="0" rIns="157400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Trebuchet MS"/>
                <a:buNone/>
              </a:pPr>
              <a:r>
                <a:rPr lang="it-IT" sz="18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We consume too much energy</a:t>
              </a:r>
              <a:endParaRPr/>
            </a:p>
          </p:txBody>
        </p:sp>
        <p:sp>
          <p:nvSpPr>
            <p:cNvPr id="251" name="Google Shape;251;p25"/>
            <p:cNvSpPr/>
            <p:nvPr/>
          </p:nvSpPr>
          <p:spPr>
            <a:xfrm>
              <a:off x="0" y="1910675"/>
              <a:ext cx="5949244" cy="4536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19050" cap="rnd" cmpd="sng">
              <a:solidFill>
                <a:srgbClr val="90C22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5"/>
            <p:cNvSpPr/>
            <p:nvPr/>
          </p:nvSpPr>
          <p:spPr>
            <a:xfrm>
              <a:off x="297462" y="1644995"/>
              <a:ext cx="4164470" cy="531360"/>
            </a:xfrm>
            <a:prstGeom prst="roundRect">
              <a:avLst>
                <a:gd name="adj" fmla="val 16667"/>
              </a:avLst>
            </a:prstGeom>
            <a:solidFill>
              <a:srgbClr val="90C223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5"/>
            <p:cNvSpPr txBox="1"/>
            <p:nvPr/>
          </p:nvSpPr>
          <p:spPr>
            <a:xfrm>
              <a:off x="323401" y="1670934"/>
              <a:ext cx="4112592" cy="4794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7400" tIns="0" rIns="157400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Trebuchet MS"/>
                <a:buNone/>
              </a:pPr>
              <a:r>
                <a:rPr lang="it-IT" sz="18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We produce a lot of waste</a:t>
              </a: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254" name="Google Shape;254;p25"/>
          <p:cNvGrpSpPr/>
          <p:nvPr/>
        </p:nvGrpSpPr>
        <p:grpSpPr>
          <a:xfrm>
            <a:off x="395111" y="784098"/>
            <a:ext cx="5249334" cy="2482921"/>
            <a:chOff x="0" y="28539"/>
            <a:chExt cx="5249334" cy="2482921"/>
          </a:xfrm>
        </p:grpSpPr>
        <p:sp>
          <p:nvSpPr>
            <p:cNvPr id="255" name="Google Shape;255;p25"/>
            <p:cNvSpPr/>
            <p:nvPr/>
          </p:nvSpPr>
          <p:spPr>
            <a:xfrm>
              <a:off x="0" y="122465"/>
              <a:ext cx="5249334" cy="4788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19050" cap="rnd" cmpd="sng">
              <a:solidFill>
                <a:srgbClr val="90C22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5"/>
            <p:cNvSpPr/>
            <p:nvPr/>
          </p:nvSpPr>
          <p:spPr>
            <a:xfrm>
              <a:off x="262466" y="28539"/>
              <a:ext cx="3674533" cy="560880"/>
            </a:xfrm>
            <a:prstGeom prst="roundRect">
              <a:avLst>
                <a:gd name="adj" fmla="val 16667"/>
              </a:avLst>
            </a:prstGeom>
            <a:solidFill>
              <a:srgbClr val="90C223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5"/>
            <p:cNvSpPr txBox="1"/>
            <p:nvPr/>
          </p:nvSpPr>
          <p:spPr>
            <a:xfrm>
              <a:off x="289846" y="55919"/>
              <a:ext cx="3619773" cy="5061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8875" tIns="0" rIns="13887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Trebuchet MS"/>
                <a:buNone/>
              </a:pPr>
              <a:r>
                <a:rPr lang="it-IT" sz="19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We use too much transportation means</a:t>
              </a:r>
              <a:endParaRPr sz="19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58" name="Google Shape;258;p25"/>
            <p:cNvSpPr/>
            <p:nvPr/>
          </p:nvSpPr>
          <p:spPr>
            <a:xfrm>
              <a:off x="0" y="1170820"/>
              <a:ext cx="5249334" cy="4788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19050" cap="rnd" cmpd="sng">
              <a:solidFill>
                <a:srgbClr val="90C22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5"/>
            <p:cNvSpPr/>
            <p:nvPr/>
          </p:nvSpPr>
          <p:spPr>
            <a:xfrm>
              <a:off x="262466" y="890379"/>
              <a:ext cx="3674533" cy="560880"/>
            </a:xfrm>
            <a:prstGeom prst="roundRect">
              <a:avLst>
                <a:gd name="adj" fmla="val 16667"/>
              </a:avLst>
            </a:prstGeom>
            <a:solidFill>
              <a:srgbClr val="90C223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5"/>
            <p:cNvSpPr txBox="1"/>
            <p:nvPr/>
          </p:nvSpPr>
          <p:spPr>
            <a:xfrm>
              <a:off x="289846" y="917759"/>
              <a:ext cx="3619773" cy="5061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8875" tIns="0" rIns="13887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Trebuchet MS"/>
                <a:buNone/>
              </a:pPr>
              <a:r>
                <a:rPr lang="it-IT" sz="19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We don’t pay attention where our clothes come from</a:t>
              </a:r>
              <a:endParaRPr/>
            </a:p>
          </p:txBody>
        </p:sp>
        <p:sp>
          <p:nvSpPr>
            <p:cNvPr id="261" name="Google Shape;261;p25"/>
            <p:cNvSpPr/>
            <p:nvPr/>
          </p:nvSpPr>
          <p:spPr>
            <a:xfrm>
              <a:off x="0" y="2032660"/>
              <a:ext cx="5249334" cy="4788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19050" cap="rnd" cmpd="sng">
              <a:solidFill>
                <a:srgbClr val="90C22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5"/>
            <p:cNvSpPr/>
            <p:nvPr/>
          </p:nvSpPr>
          <p:spPr>
            <a:xfrm>
              <a:off x="262466" y="1752220"/>
              <a:ext cx="3674533" cy="560880"/>
            </a:xfrm>
            <a:prstGeom prst="roundRect">
              <a:avLst>
                <a:gd name="adj" fmla="val 16667"/>
              </a:avLst>
            </a:prstGeom>
            <a:solidFill>
              <a:srgbClr val="90C223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5"/>
            <p:cNvSpPr txBox="1"/>
            <p:nvPr/>
          </p:nvSpPr>
          <p:spPr>
            <a:xfrm>
              <a:off x="289846" y="1779600"/>
              <a:ext cx="3619773" cy="5061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8875" tIns="0" rIns="13887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Trebuchet MS"/>
                <a:buNone/>
              </a:pPr>
              <a:r>
                <a:rPr lang="it-IT" sz="19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We use too many plastic items</a:t>
              </a:r>
              <a:endParaRPr/>
            </a:p>
          </p:txBody>
        </p:sp>
      </p:grpSp>
      <p:sp>
        <p:nvSpPr>
          <p:cNvPr id="264" name="Google Shape;264;p25"/>
          <p:cNvSpPr txBox="1"/>
          <p:nvPr/>
        </p:nvSpPr>
        <p:spPr>
          <a:xfrm>
            <a:off x="395111" y="4018844"/>
            <a:ext cx="330764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We produce too much CO2</a:t>
            </a:r>
            <a:endParaRPr/>
          </a:p>
        </p:txBody>
      </p:sp>
      <p:sp>
        <p:nvSpPr>
          <p:cNvPr id="265" name="Google Shape;265;p25"/>
          <p:cNvSpPr txBox="1"/>
          <p:nvPr/>
        </p:nvSpPr>
        <p:spPr>
          <a:xfrm>
            <a:off x="2810933" y="6016978"/>
            <a:ext cx="461715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But what’s CO2?</a:t>
            </a:r>
            <a:endParaRPr/>
          </a:p>
        </p:txBody>
      </p:sp>
      <p:pic>
        <p:nvPicPr>
          <p:cNvPr id="266" name="Google Shape;266;p25" descr="Immagine che contiene sorridente, emoticon, giallo, cartone animato&#10;&#10;Descrizione generat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28089" y="1052689"/>
            <a:ext cx="1106311" cy="110631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AFB69809-5EC3-5A22-6026-D30F5DFE83B0}"/>
              </a:ext>
            </a:extLst>
          </p:cNvPr>
          <p:cNvSpPr txBox="1"/>
          <p:nvPr/>
        </p:nvSpPr>
        <p:spPr>
          <a:xfrm>
            <a:off x="4831492" y="174047"/>
            <a:ext cx="36459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chemeClr val="accent5"/>
                </a:solidFill>
              </a:rPr>
              <a:t>The </a:t>
            </a:r>
            <a:r>
              <a:rPr lang="it-IT" sz="2000" dirty="0" err="1">
                <a:solidFill>
                  <a:schemeClr val="accent5"/>
                </a:solidFill>
              </a:rPr>
              <a:t>results</a:t>
            </a:r>
            <a:endParaRPr lang="it-IT" sz="2000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6"/>
          <p:cNvSpPr txBox="1"/>
          <p:nvPr/>
        </p:nvSpPr>
        <p:spPr>
          <a:xfrm>
            <a:off x="817643" y="417714"/>
            <a:ext cx="69087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700" dirty="0">
                <a:solidFill>
                  <a:schemeClr val="accent5"/>
                </a:solidFill>
                <a:latin typeface="Trebuchet MS"/>
                <a:ea typeface="Trebuchet MS"/>
                <a:cs typeface="Trebuchet MS"/>
                <a:sym typeface="Trebuchet MS"/>
              </a:rPr>
              <a:t>Scientists </a:t>
            </a:r>
            <a:r>
              <a:rPr lang="it-IT" sz="2700" dirty="0" err="1">
                <a:solidFill>
                  <a:schemeClr val="accent5"/>
                </a:solidFill>
                <a:latin typeface="Trebuchet MS"/>
                <a:ea typeface="Trebuchet MS"/>
                <a:cs typeface="Trebuchet MS"/>
                <a:sym typeface="Trebuchet MS"/>
              </a:rPr>
              <a:t>at</a:t>
            </a:r>
            <a:r>
              <a:rPr lang="it-IT" sz="2700" dirty="0">
                <a:solidFill>
                  <a:schemeClr val="accent5"/>
                </a:solidFill>
                <a:latin typeface="Trebuchet MS"/>
                <a:ea typeface="Trebuchet MS"/>
                <a:cs typeface="Trebuchet MS"/>
                <a:sym typeface="Trebuchet MS"/>
              </a:rPr>
              <a:t> work</a:t>
            </a:r>
            <a:endParaRPr sz="2300" dirty="0">
              <a:solidFill>
                <a:schemeClr val="accent5"/>
              </a:solidFill>
            </a:endParaRPr>
          </a:p>
        </p:txBody>
      </p:sp>
      <p:sp>
        <p:nvSpPr>
          <p:cNvPr id="272" name="Google Shape;272;p26"/>
          <p:cNvSpPr txBox="1"/>
          <p:nvPr/>
        </p:nvSpPr>
        <p:spPr>
          <a:xfrm>
            <a:off x="474133" y="1061157"/>
            <a:ext cx="66942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With our teachers we made scientific experiments to understand what CO2 is and where it comes from…</a:t>
            </a:r>
            <a:endParaRPr sz="1600"/>
          </a:p>
        </p:txBody>
      </p:sp>
      <p:sp>
        <p:nvSpPr>
          <p:cNvPr id="273" name="Google Shape;273;p26"/>
          <p:cNvSpPr txBox="1"/>
          <p:nvPr/>
        </p:nvSpPr>
        <p:spPr>
          <a:xfrm>
            <a:off x="3942644" y="2304114"/>
            <a:ext cx="66942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 N</a:t>
            </a:r>
            <a:r>
              <a:rPr lang="it-IT"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atural sources of carbon dioxide include most animals, which exhale carbon dioxide as a waste product</a:t>
            </a:r>
            <a:endParaRPr sz="1600"/>
          </a:p>
        </p:txBody>
      </p:sp>
      <p:sp>
        <p:nvSpPr>
          <p:cNvPr id="274" name="Google Shape;274;p26"/>
          <p:cNvSpPr txBox="1"/>
          <p:nvPr/>
        </p:nvSpPr>
        <p:spPr>
          <a:xfrm>
            <a:off x="474125" y="3901201"/>
            <a:ext cx="61299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Human activities that lead to carbon dioxide emissions come primarily from energy production, including burning coal, oil, or natural gas</a:t>
            </a:r>
            <a:endParaRPr sz="1600"/>
          </a:p>
        </p:txBody>
      </p:sp>
      <p:sp>
        <p:nvSpPr>
          <p:cNvPr id="275" name="Google Shape;275;p26"/>
          <p:cNvSpPr txBox="1"/>
          <p:nvPr/>
        </p:nvSpPr>
        <p:spPr>
          <a:xfrm>
            <a:off x="2335375" y="5067025"/>
            <a:ext cx="45171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We uploaded the results of our experiments on a padlet…but this time we shared our experience in presence….</a:t>
            </a:r>
            <a:endParaRPr sz="1600"/>
          </a:p>
        </p:txBody>
      </p:sp>
      <p:pic>
        <p:nvPicPr>
          <p:cNvPr id="276" name="Google Shape;276;p26" descr="Immagine che contiene Materiale trasparente, Attrezzatura da laboratorio, bottiglia, barattolo&#10;&#10;Descrizione generat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2349" y="222050"/>
            <a:ext cx="232709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26" descr="Immagine che contiene bestiame, latticino, Mucca da latte, fienile&#10;&#10;Descrizione generat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6000" y="1824000"/>
            <a:ext cx="2327100" cy="182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26" descr="Immagine che contiene cielo, inquinamento, Centrale elettrica, nuvola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11850" y="3378075"/>
            <a:ext cx="3515400" cy="206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7"/>
          <p:cNvSpPr txBox="1"/>
          <p:nvPr/>
        </p:nvSpPr>
        <p:spPr>
          <a:xfrm>
            <a:off x="1319565" y="539044"/>
            <a:ext cx="6073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 Portugal……we finally could meet our partners!!!</a:t>
            </a:r>
            <a:endParaRPr sz="1600"/>
          </a:p>
        </p:txBody>
      </p:sp>
      <p:pic>
        <p:nvPicPr>
          <p:cNvPr id="284" name="Google Shape;284;p27" descr="Immagine che contiene persona, vestiti, bottiglia, tavolo&#10;&#10;Descrizione generat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50123" y="1084875"/>
            <a:ext cx="2557500" cy="281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27" descr="Immagine che contiene interno, bottiglia, muro&#10;&#10;Descrizione generat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7963" y="1397317"/>
            <a:ext cx="3086100" cy="231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27" descr="Immagine che contiene persona, vestiti, gruppo, person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71938" y="4200834"/>
            <a:ext cx="2824162" cy="2118122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27"/>
          <p:cNvSpPr txBox="1"/>
          <p:nvPr/>
        </p:nvSpPr>
        <p:spPr>
          <a:xfrm>
            <a:off x="4071938" y="1714500"/>
            <a:ext cx="25575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</a:t>
            </a:r>
            <a:r>
              <a:rPr lang="it-IT"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 shared the results of the experiments</a:t>
            </a:r>
            <a:endParaRPr sz="2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88" name="Google Shape;288;p27"/>
          <p:cNvSpPr txBox="1"/>
          <p:nvPr/>
        </p:nvSpPr>
        <p:spPr>
          <a:xfrm>
            <a:off x="251177" y="4771156"/>
            <a:ext cx="6101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We conducted new experiments</a:t>
            </a:r>
            <a:endParaRPr sz="2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89" name="Google Shape;289;p27"/>
          <p:cNvSpPr/>
          <p:nvPr/>
        </p:nvSpPr>
        <p:spPr>
          <a:xfrm>
            <a:off x="7579121" y="4049889"/>
            <a:ext cx="2226204" cy="2198512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noFill/>
          <a:ln w="19050" cap="rnd" cmpd="sng">
            <a:solidFill>
              <a:srgbClr val="698D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90" name="Google Shape;290;p27"/>
          <p:cNvSpPr txBox="1"/>
          <p:nvPr/>
        </p:nvSpPr>
        <p:spPr>
          <a:xfrm>
            <a:off x="7744178" y="4678823"/>
            <a:ext cx="20610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It was very interesting..</a:t>
            </a:r>
            <a:endParaRPr sz="16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Like real Scientists!!!</a:t>
            </a:r>
            <a:endParaRPr sz="16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8"/>
          <p:cNvSpPr txBox="1"/>
          <p:nvPr/>
        </p:nvSpPr>
        <p:spPr>
          <a:xfrm>
            <a:off x="2889955" y="536307"/>
            <a:ext cx="49671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As you know….students are always so curious….so the next question was…</a:t>
            </a:r>
            <a:endParaRPr sz="1600"/>
          </a:p>
        </p:txBody>
      </p:sp>
      <p:sp>
        <p:nvSpPr>
          <p:cNvPr id="296" name="Google Shape;296;p28"/>
          <p:cNvSpPr txBox="1"/>
          <p:nvPr/>
        </p:nvSpPr>
        <p:spPr>
          <a:xfrm>
            <a:off x="2077155" y="1544869"/>
            <a:ext cx="52380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What does CO2 have to do with climate change?</a:t>
            </a:r>
            <a:endParaRPr sz="2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297" name="Google Shape;297;p28"/>
          <p:cNvGrpSpPr/>
          <p:nvPr/>
        </p:nvGrpSpPr>
        <p:grpSpPr>
          <a:xfrm>
            <a:off x="833082" y="2645765"/>
            <a:ext cx="8825266" cy="2971841"/>
            <a:chOff x="0" y="0"/>
            <a:chExt cx="8825266" cy="2971841"/>
          </a:xfrm>
        </p:grpSpPr>
        <p:sp>
          <p:nvSpPr>
            <p:cNvPr id="298" name="Google Shape;298;p28"/>
            <p:cNvSpPr/>
            <p:nvPr/>
          </p:nvSpPr>
          <p:spPr>
            <a:xfrm>
              <a:off x="0" y="0"/>
              <a:ext cx="7501476" cy="891552"/>
            </a:xfrm>
            <a:prstGeom prst="roundRect">
              <a:avLst>
                <a:gd name="adj" fmla="val 10000"/>
              </a:avLst>
            </a:prstGeom>
            <a:solidFill>
              <a:srgbClr val="90C223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8"/>
            <p:cNvSpPr txBox="1"/>
            <p:nvPr/>
          </p:nvSpPr>
          <p:spPr>
            <a:xfrm>
              <a:off x="26113" y="26113"/>
              <a:ext cx="6539421" cy="8393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400" tIns="152400" rIns="152400" bIns="1524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000"/>
                <a:buFont typeface="Trebuchet MS"/>
                <a:buNone/>
              </a:pPr>
              <a:r>
                <a:rPr lang="it-IT" sz="40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CO2</a:t>
              </a:r>
              <a:endParaRPr/>
            </a:p>
          </p:txBody>
        </p:sp>
        <p:sp>
          <p:nvSpPr>
            <p:cNvPr id="300" name="Google Shape;300;p28"/>
            <p:cNvSpPr/>
            <p:nvPr/>
          </p:nvSpPr>
          <p:spPr>
            <a:xfrm>
              <a:off x="661895" y="1040144"/>
              <a:ext cx="7501476" cy="891552"/>
            </a:xfrm>
            <a:prstGeom prst="roundRect">
              <a:avLst>
                <a:gd name="adj" fmla="val 10000"/>
              </a:avLst>
            </a:prstGeom>
            <a:solidFill>
              <a:srgbClr val="90C223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8"/>
            <p:cNvSpPr txBox="1"/>
            <p:nvPr/>
          </p:nvSpPr>
          <p:spPr>
            <a:xfrm>
              <a:off x="688008" y="1066257"/>
              <a:ext cx="6207846" cy="8393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400" tIns="152400" rIns="152400" bIns="1524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000"/>
                <a:buFont typeface="Trebuchet MS"/>
                <a:buNone/>
              </a:pPr>
              <a:r>
                <a:rPr lang="it-IT" sz="40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Global Warming</a:t>
              </a:r>
              <a:endParaRPr/>
            </a:p>
          </p:txBody>
        </p:sp>
        <p:sp>
          <p:nvSpPr>
            <p:cNvPr id="302" name="Google Shape;302;p28"/>
            <p:cNvSpPr/>
            <p:nvPr/>
          </p:nvSpPr>
          <p:spPr>
            <a:xfrm>
              <a:off x="1323790" y="2080289"/>
              <a:ext cx="7501476" cy="891552"/>
            </a:xfrm>
            <a:prstGeom prst="roundRect">
              <a:avLst>
                <a:gd name="adj" fmla="val 10000"/>
              </a:avLst>
            </a:prstGeom>
            <a:solidFill>
              <a:srgbClr val="90C223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8"/>
            <p:cNvSpPr txBox="1"/>
            <p:nvPr/>
          </p:nvSpPr>
          <p:spPr>
            <a:xfrm>
              <a:off x="1349903" y="2106402"/>
              <a:ext cx="6207846" cy="8393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400" tIns="152400" rIns="152400" bIns="1524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000"/>
                <a:buFont typeface="Trebuchet MS"/>
                <a:buNone/>
              </a:pPr>
              <a:r>
                <a:rPr lang="it-IT" sz="40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Climate Change</a:t>
              </a:r>
              <a:endParaRPr sz="4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04" name="Google Shape;304;p28"/>
            <p:cNvSpPr/>
            <p:nvPr/>
          </p:nvSpPr>
          <p:spPr>
            <a:xfrm>
              <a:off x="6921967" y="676094"/>
              <a:ext cx="579509" cy="579509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DBE8CA">
                <a:alpha val="89803"/>
              </a:srgbClr>
            </a:solidFill>
            <a:ln w="19050" cap="rnd" cmpd="sng">
              <a:solidFill>
                <a:srgbClr val="DBE8CA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8"/>
            <p:cNvSpPr txBox="1"/>
            <p:nvPr/>
          </p:nvSpPr>
          <p:spPr>
            <a:xfrm>
              <a:off x="7052357" y="676094"/>
              <a:ext cx="318729" cy="4360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700"/>
                <a:buFont typeface="Trebuchet MS"/>
                <a:buNone/>
              </a:pPr>
              <a:endParaRPr sz="27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06" name="Google Shape;306;p28"/>
            <p:cNvSpPr/>
            <p:nvPr/>
          </p:nvSpPr>
          <p:spPr>
            <a:xfrm>
              <a:off x="7583862" y="1710295"/>
              <a:ext cx="579509" cy="579509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DBE8CA">
                <a:alpha val="89803"/>
              </a:srgbClr>
            </a:solidFill>
            <a:ln w="19050" cap="rnd" cmpd="sng">
              <a:solidFill>
                <a:srgbClr val="DBE8CA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8"/>
            <p:cNvSpPr txBox="1"/>
            <p:nvPr/>
          </p:nvSpPr>
          <p:spPr>
            <a:xfrm>
              <a:off x="7714252" y="1710295"/>
              <a:ext cx="318729" cy="4360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700"/>
                <a:buFont typeface="Trebuchet MS"/>
                <a:buNone/>
              </a:pPr>
              <a:endParaRPr sz="27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pic>
        <p:nvPicPr>
          <p:cNvPr id="308" name="Google Shape;308;p28" descr="Immagine che contiene emoticon, sorridente, giallo, sorriso&#10;&#10;Descrizione generat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50691" y="1240393"/>
            <a:ext cx="909461" cy="9094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28" descr="Immagine che contiene emoticon, sorridente, giallo, sorriso&#10;&#10;Descrizione generat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67694" y="5804976"/>
            <a:ext cx="909461" cy="909461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28"/>
          <p:cNvSpPr txBox="1"/>
          <p:nvPr/>
        </p:nvSpPr>
        <p:spPr>
          <a:xfrm>
            <a:off x="1738488" y="5890375"/>
            <a:ext cx="6686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              </a:t>
            </a:r>
            <a:r>
              <a:rPr lang="it-IT"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How does climate change manifest itself?</a:t>
            </a:r>
            <a:endParaRPr sz="2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faccettatura">
  <a:themeElements>
    <a:clrScheme name="Sfaccettatura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faccettatura">
  <a:themeElements>
    <a:clrScheme name="Sfaccettatura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613</Words>
  <Application>Microsoft Office PowerPoint</Application>
  <PresentationFormat>Widescreen</PresentationFormat>
  <Paragraphs>81</Paragraphs>
  <Slides>19</Slides>
  <Notes>19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19</vt:i4>
      </vt:variant>
    </vt:vector>
  </HeadingPairs>
  <TitlesOfParts>
    <vt:vector size="24" baseType="lpstr">
      <vt:lpstr>Arial</vt:lpstr>
      <vt:lpstr>Noto Sans Symbols</vt:lpstr>
      <vt:lpstr>Trebuchet MS</vt:lpstr>
      <vt:lpstr>Sfaccettatura</vt:lpstr>
      <vt:lpstr>Sfaccettatura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Marco</dc:creator>
  <cp:lastModifiedBy>Federica Parasiliti</cp:lastModifiedBy>
  <cp:revision>1</cp:revision>
  <dcterms:modified xsi:type="dcterms:W3CDTF">2023-10-21T16:16:44Z</dcterms:modified>
</cp:coreProperties>
</file>