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79" r:id="rId4"/>
    <p:sldId id="266" r:id="rId5"/>
    <p:sldId id="281" r:id="rId6"/>
    <p:sldId id="276" r:id="rId7"/>
    <p:sldId id="283" r:id="rId8"/>
    <p:sldId id="284" r:id="rId9"/>
    <p:sldId id="269" r:id="rId10"/>
    <p:sldId id="271" r:id="rId11"/>
    <p:sldId id="272" r:id="rId12"/>
    <p:sldId id="273" r:id="rId13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merriweather" panose="00000500000000000000" pitchFamily="2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boto Slab" pitchFamily="2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5"/>
  </p:normalViewPr>
  <p:slideViewPr>
    <p:cSldViewPr snapToGrid="0">
      <p:cViewPr varScale="1">
        <p:scale>
          <a:sx n="95" d="100"/>
          <a:sy n="95" d="100"/>
        </p:scale>
        <p:origin x="206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6f75fc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6f75fc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6f75fce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6f75fce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6f75fce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6f75fce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499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6f75fce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6f75fce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409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6f75fce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6f75fce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75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6f75fce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6f75fce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4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ickson.it/it/mondo-erickson/articoli/dsa/didattica-digitale-integrata-universal-design-for-learning/" TargetMode="External"/><Relationship Id="rId2" Type="http://schemas.openxmlformats.org/officeDocument/2006/relationships/hyperlink" Target="https://www.cast.org/about/about-cast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813917" y="655608"/>
            <a:ext cx="7880752" cy="19161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it" dirty="0"/>
            </a:br>
            <a:r>
              <a:rPr lang="it-IT" dirty="0"/>
              <a:t>Progetto PNRR</a:t>
            </a:r>
            <a:br>
              <a:rPr lang="it-IT" dirty="0"/>
            </a:br>
            <a:r>
              <a:rPr lang="it-IT" dirty="0"/>
              <a:t>‘</a:t>
            </a:r>
            <a:r>
              <a:rPr lang="it-IT" i="1" dirty="0" err="1"/>
              <a:t>Scuo</a:t>
            </a:r>
            <a:r>
              <a:rPr lang="it-IT" i="1" dirty="0" err="1">
                <a:solidFill>
                  <a:srgbClr val="FF0000"/>
                </a:solidFill>
              </a:rPr>
              <a:t>L</a:t>
            </a:r>
            <a:r>
              <a:rPr lang="it-IT" i="1" dirty="0" err="1">
                <a:solidFill>
                  <a:schemeClr val="accent6"/>
                </a:solidFill>
              </a:rPr>
              <a:t>a</a:t>
            </a:r>
            <a:r>
              <a:rPr lang="it-IT" i="1" dirty="0" err="1">
                <a:solidFill>
                  <a:schemeClr val="bg2">
                    <a:lumMod val="25000"/>
                    <a:lumOff val="75000"/>
                  </a:schemeClr>
                </a:solidFill>
              </a:rPr>
              <a:t>b</a:t>
            </a:r>
            <a:r>
              <a:rPr lang="it-IT" i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’</a:t>
            </a:r>
            <a:br>
              <a:rPr lang="it-IT" i="1" dirty="0">
                <a:solidFill>
                  <a:schemeClr val="bg2">
                    <a:lumMod val="25000"/>
                    <a:lumOff val="75000"/>
                  </a:schemeClr>
                </a:solidFill>
              </a:rPr>
            </a:br>
            <a:r>
              <a:rPr lang="it-IT" sz="2000" i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ispirato ai principi inclusivi dello Universal Design for Learning</a:t>
            </a:r>
            <a:endParaRPr sz="2000" i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994787" y="3049450"/>
            <a:ext cx="6468915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FFFF00"/>
                </a:solidFill>
              </a:rPr>
              <a:t>IC OCTAVIA – M.P. FILIPPINI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FFFF00"/>
                </a:solidFill>
              </a:rPr>
              <a:t>SCUOLA SECONDARIA DI PRIMO GRADO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28780" y="-698537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accent1"/>
                </a:solidFill>
              </a:rPr>
              <a:t>AULE LABORATORIO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4294967295"/>
          </p:nvPr>
        </p:nvSpPr>
        <p:spPr>
          <a:xfrm>
            <a:off x="16495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2100" dirty="0">
                <a:solidFill>
                  <a:schemeClr val="accent5"/>
                </a:solidFill>
              </a:rPr>
              <a:t>RELIGIOLAB</a:t>
            </a: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99" name="Google Shape;99;p17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p17"/>
          <p:cNvSpPr txBox="1">
            <a:spLocks noGrp="1"/>
          </p:cNvSpPr>
          <p:nvPr>
            <p:ph type="body" idx="4294967295"/>
          </p:nvPr>
        </p:nvSpPr>
        <p:spPr>
          <a:xfrm>
            <a:off x="16492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 dirty="0"/>
              <a:t>1 AULA (RELIGIONE)</a:t>
            </a:r>
            <a:endParaRPr sz="1100" dirty="0"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4294967295"/>
          </p:nvPr>
        </p:nvSpPr>
        <p:spPr>
          <a:xfrm>
            <a:off x="2374559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2100" dirty="0">
                <a:solidFill>
                  <a:schemeClr val="accent5"/>
                </a:solidFill>
              </a:rPr>
              <a:t>ARTELAB</a:t>
            </a: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105" name="Google Shape;105;p17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" name="Google Shape;106;p17"/>
          <p:cNvSpPr txBox="1">
            <a:spLocks noGrp="1"/>
          </p:cNvSpPr>
          <p:nvPr>
            <p:ph type="body" idx="4294967295"/>
          </p:nvPr>
        </p:nvSpPr>
        <p:spPr>
          <a:xfrm>
            <a:off x="237454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 dirty="0"/>
              <a:t>1 AULA (ARTE)</a:t>
            </a:r>
            <a:endParaRPr sz="1100" dirty="0"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4294967295"/>
          </p:nvPr>
        </p:nvSpPr>
        <p:spPr>
          <a:xfrm>
            <a:off x="458418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2100" dirty="0">
                <a:solidFill>
                  <a:schemeClr val="accent5"/>
                </a:solidFill>
              </a:rPr>
              <a:t>TECNOLAB</a:t>
            </a: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111" name="Google Shape;111;p17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7"/>
          <p:cNvSpPr txBox="1">
            <a:spLocks noGrp="1"/>
          </p:cNvSpPr>
          <p:nvPr>
            <p:ph type="body" idx="4294967295"/>
          </p:nvPr>
        </p:nvSpPr>
        <p:spPr>
          <a:xfrm>
            <a:off x="4584169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/>
              <a:t>1 AULA (TECNOLOGIA)</a:t>
            </a:r>
            <a:endParaRPr sz="11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4294967295"/>
          </p:nvPr>
        </p:nvSpPr>
        <p:spPr>
          <a:xfrm>
            <a:off x="6793801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2100" dirty="0">
                <a:solidFill>
                  <a:schemeClr val="accent5"/>
                </a:solidFill>
              </a:rPr>
              <a:t>PALESTRA</a:t>
            </a: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117" name="Google Shape;117;p17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17"/>
          <p:cNvSpPr txBox="1">
            <a:spLocks noGrp="1"/>
          </p:cNvSpPr>
          <p:nvPr>
            <p:ph type="body" idx="4294967295"/>
          </p:nvPr>
        </p:nvSpPr>
        <p:spPr>
          <a:xfrm>
            <a:off x="679379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/>
              <a:t>1 PALESTRA</a:t>
            </a:r>
            <a:endParaRPr sz="11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93E682-693A-3A49-A71F-010A5FB5B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0" y="1617676"/>
            <a:ext cx="2177401" cy="15386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857134-E543-4D4E-9709-DEE7C3B6F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356" y="1675892"/>
            <a:ext cx="1638097" cy="13314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AB46EB-F953-074F-AF07-66C63175D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041" y="1630270"/>
            <a:ext cx="2205479" cy="15585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E7A4E8-5611-BC41-882D-11920684A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867" y="1733107"/>
            <a:ext cx="2027499" cy="14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51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-855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6799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accent1"/>
                </a:solidFill>
              </a:rPr>
              <a:t>AULE LABORATORIO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4294967295"/>
          </p:nvPr>
        </p:nvSpPr>
        <p:spPr>
          <a:xfrm>
            <a:off x="16495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2100" dirty="0">
                <a:solidFill>
                  <a:schemeClr val="accent5"/>
                </a:solidFill>
              </a:rPr>
              <a:t>TEATROLAB</a:t>
            </a: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99" name="Google Shape;99;p17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p17"/>
          <p:cNvSpPr txBox="1">
            <a:spLocks noGrp="1"/>
          </p:cNvSpPr>
          <p:nvPr>
            <p:ph type="body" idx="4294967295"/>
          </p:nvPr>
        </p:nvSpPr>
        <p:spPr>
          <a:xfrm>
            <a:off x="16492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100" dirty="0"/>
              <a:t>1 AULA TEATRO </a:t>
            </a:r>
            <a:endParaRPr sz="1100" dirty="0"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4294967295"/>
          </p:nvPr>
        </p:nvSpPr>
        <p:spPr>
          <a:xfrm>
            <a:off x="2374559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2100" dirty="0">
                <a:solidFill>
                  <a:schemeClr val="accent5"/>
                </a:solidFill>
              </a:rPr>
              <a:t>BIBLIOLAB</a:t>
            </a: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105" name="Google Shape;105;p17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" name="Google Shape;106;p17"/>
          <p:cNvSpPr txBox="1">
            <a:spLocks noGrp="1"/>
          </p:cNvSpPr>
          <p:nvPr>
            <p:ph type="body" idx="4294967295"/>
          </p:nvPr>
        </p:nvSpPr>
        <p:spPr>
          <a:xfrm>
            <a:off x="237454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100" dirty="0"/>
              <a:t>UNO SPAZIO ADIBITO BIBLIOTECA</a:t>
            </a:r>
            <a:endParaRPr sz="1100" dirty="0"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4294967295"/>
          </p:nvPr>
        </p:nvSpPr>
        <p:spPr>
          <a:xfrm>
            <a:off x="458418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-GB" sz="2100" dirty="0">
                <a:solidFill>
                  <a:schemeClr val="accent5"/>
                </a:solidFill>
              </a:rPr>
              <a:t>POLILAB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111" name="Google Shape;111;p17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7"/>
          <p:cNvSpPr txBox="1">
            <a:spLocks noGrp="1"/>
          </p:cNvSpPr>
          <p:nvPr>
            <p:ph type="body" idx="4294967295"/>
          </p:nvPr>
        </p:nvSpPr>
        <p:spPr>
          <a:xfrm>
            <a:off x="4584169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100" dirty="0"/>
              <a:t>2 AULE POLIFUNZIONALI (ATTIVITA’ A PICCOLI GRUPPI)</a:t>
            </a: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4294967295"/>
          </p:nvPr>
        </p:nvSpPr>
        <p:spPr>
          <a:xfrm>
            <a:off x="6793801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2100" dirty="0">
                <a:solidFill>
                  <a:schemeClr val="accent5"/>
                </a:solidFill>
              </a:rPr>
              <a:t>JOLLYLAB</a:t>
            </a: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117" name="Google Shape;117;p17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17"/>
          <p:cNvSpPr txBox="1">
            <a:spLocks noGrp="1"/>
          </p:cNvSpPr>
          <p:nvPr>
            <p:ph type="body" idx="4294967295"/>
          </p:nvPr>
        </p:nvSpPr>
        <p:spPr>
          <a:xfrm>
            <a:off x="679379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it-IT" sz="1100" dirty="0"/>
              <a:t>2 AULE PER ATTIVITA’ VARIE (MUSICA, ARTE, TECNOLOGIA, ED.FISICA)</a:t>
            </a:r>
            <a:endParaRPr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FF715-6092-8542-91C8-DA7CC127F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2" y="1456457"/>
            <a:ext cx="2248760" cy="1432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29576-7C64-2A4C-81BA-743DF0ED7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884" y="1410262"/>
            <a:ext cx="2177400" cy="1538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DA299-6892-D240-B70F-FA6AAE78D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706" y="1450486"/>
            <a:ext cx="2177400" cy="1538661"/>
          </a:xfrm>
          <a:prstGeom prst="rect">
            <a:avLst/>
          </a:prstGeom>
        </p:spPr>
      </p:pic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B93FBFBD-5CE2-52C4-FD73-8E167671CF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316924"/>
              </p:ext>
            </p:extLst>
          </p:nvPr>
        </p:nvGraphicFramePr>
        <p:xfrm>
          <a:off x="19355" y="1349975"/>
          <a:ext cx="2070241" cy="1639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8019991" imgH="5667073" progId="Acrobat.Document.DC">
                  <p:embed/>
                </p:oleObj>
              </mc:Choice>
              <mc:Fallback>
                <p:oleObj name="Acrobat Document" r:id="rId6" imgW="8019991" imgH="566707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355" y="1349975"/>
                        <a:ext cx="2070241" cy="1639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8532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SPOSTAMENTI AGEVOLI</a:t>
            </a:r>
            <a:endParaRPr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4294967295"/>
          </p:nvPr>
        </p:nvSpPr>
        <p:spPr>
          <a:xfrm>
            <a:off x="311700" y="1195201"/>
            <a:ext cx="3853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2400" dirty="0">
                <a:solidFill>
                  <a:schemeClr val="accent5"/>
                </a:solidFill>
              </a:rPr>
              <a:t>ARMADIETTI</a:t>
            </a:r>
            <a:endParaRPr sz="2400" dirty="0">
              <a:solidFill>
                <a:schemeClr val="accent5"/>
              </a:solidFill>
            </a:endParaRPr>
          </a:p>
        </p:txBody>
      </p:sp>
      <p:cxnSp>
        <p:nvCxnSpPr>
          <p:cNvPr id="84" name="Google Shape;84;p16"/>
          <p:cNvCxnSpPr/>
          <p:nvPr/>
        </p:nvCxnSpPr>
        <p:spPr>
          <a:xfrm>
            <a:off x="418675" y="181188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" name="Google Shape;85;p16"/>
          <p:cNvSpPr txBox="1">
            <a:spLocks noGrp="1"/>
          </p:cNvSpPr>
          <p:nvPr>
            <p:ph type="body" idx="4294967295"/>
          </p:nvPr>
        </p:nvSpPr>
        <p:spPr>
          <a:xfrm>
            <a:off x="311700" y="1916330"/>
            <a:ext cx="3853200" cy="27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400" dirty="0"/>
              <a:t>LE AULE SARANNO SERVITE DA ARMADIETTI PER DARE LA POSSIBILITA’ A OGNI ALUNNO DI AVERE UNO SPAZIO SICURO DOVE RIPORRE I PROPRI  MATERIALI E OGGETTI PERSONALI DURANTE LA GIORNATA SCOLASTICA SENZA TRASPORTARE TUTTO TRA UNA ATTIVITA’ LABORATORIALE ED UN’ALTRA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it" sz="14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4294967295"/>
          </p:nvPr>
        </p:nvSpPr>
        <p:spPr>
          <a:xfrm>
            <a:off x="4905750" y="1201625"/>
            <a:ext cx="40743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 dirty="0">
              <a:solidFill>
                <a:schemeClr val="accent5"/>
              </a:solidFill>
            </a:endParaRPr>
          </a:p>
        </p:txBody>
      </p:sp>
      <p:cxnSp>
        <p:nvCxnSpPr>
          <p:cNvPr id="87" name="Google Shape;87;p16"/>
          <p:cNvCxnSpPr/>
          <p:nvPr/>
        </p:nvCxnSpPr>
        <p:spPr>
          <a:xfrm>
            <a:off x="5012725" y="181188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16"/>
          <p:cNvSpPr txBox="1">
            <a:spLocks noGrp="1"/>
          </p:cNvSpPr>
          <p:nvPr>
            <p:ph type="body" idx="4294967295"/>
          </p:nvPr>
        </p:nvSpPr>
        <p:spPr>
          <a:xfrm>
            <a:off x="4905750" y="1916330"/>
            <a:ext cx="3853200" cy="27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897057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265500" y="19126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</a:t>
            </a:r>
            <a:r>
              <a:rPr lang="en-US" dirty="0" err="1"/>
              <a:t>partire</a:t>
            </a:r>
            <a:r>
              <a:rPr lang="en-US" dirty="0"/>
              <a:t> da </a:t>
            </a:r>
            <a:r>
              <a:rPr lang="en-US" dirty="0" err="1"/>
              <a:t>settembre</a:t>
            </a:r>
            <a:r>
              <a:rPr lang="en-US" dirty="0"/>
              <a:t> 2023 </a:t>
            </a:r>
            <a:r>
              <a:rPr lang="it-IT" dirty="0"/>
              <a:t>si avvia </a:t>
            </a:r>
            <a:r>
              <a:rPr lang="it" dirty="0"/>
              <a:t>la </a:t>
            </a:r>
            <a:r>
              <a:rPr lang="it" i="1" dirty="0"/>
              <a:t>sperimentazione ‘Scuolab’  del PNRR ispirata alla UDL</a:t>
            </a:r>
            <a:endParaRPr sz="48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5041500" y="824683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ts val="1100"/>
            </a:pPr>
            <a:r>
              <a:rPr lang="it-IT" sz="1800" b="1" i="1" dirty="0">
                <a:solidFill>
                  <a:schemeClr val="accent6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PRIMA E  UNICA SPERIMENTAZIONE DIDATTICA  ORGANIZZATIVA DI QUESTO TIPO DEL XIV MUNICIPIO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it-IT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Plesso Maestre Pie Filippini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8F80-80F1-0E4F-BCE3-0300EE197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0BDEE-285D-3545-BD3C-13D65B3B1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AE665-CEC0-6948-8786-162CCCAFA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950" y="0"/>
            <a:ext cx="92779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48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35D17-CBAF-D747-B1E2-A963F4412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00" y="458024"/>
            <a:ext cx="8368200" cy="1163742"/>
          </a:xfrm>
        </p:spPr>
        <p:txBody>
          <a:bodyPr/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sz="1800" dirty="0"/>
            </a:b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Piano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Scuola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4.0 - Azione 1 - Next generation class -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Ambienti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di M4C1I3.2-2022-961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apprendimento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innovativi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br>
              <a:rPr lang="en-GB" dirty="0"/>
            </a:b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501F7-973A-4244-994E-5CBB37EAA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L'Azione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1 "Next Generation Classrooms" ha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l'obiettivo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di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trasformare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almeno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100.000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aule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delle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scuole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primarie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,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secondarie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di primo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grado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e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secondarie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di secondo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grado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, in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ambienti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innovativi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di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apprendimento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.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Ciascuna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istituzione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scolastica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ha la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possibilita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̀ di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trasformare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la metà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delle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attuali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classi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/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aule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grazie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ai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finanziamenti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del PNRR.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L'istituzione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scolastica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potra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̀ curare la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trasformazione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di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tali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aule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sulla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base del proprio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curricolo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, secondo una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comune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matrice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metodologica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che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segue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principi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e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orientamenti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omogenei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a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livello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nazionale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, in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coerenza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con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gli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obiettivi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e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modelli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promossi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dalle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NotoSans"/>
              </a:rPr>
              <a:t>istituzioni</a:t>
            </a:r>
            <a:r>
              <a:rPr lang="en-GB" sz="1800" dirty="0">
                <a:solidFill>
                  <a:schemeClr val="tx1"/>
                </a:solidFill>
                <a:effectLst/>
                <a:latin typeface="NotoSans"/>
              </a:rPr>
              <a:t> e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dalla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ricerca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europea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 e 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internazionale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NotoSans"/>
              </a:rPr>
              <a:t>.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9739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F4E6F9-E90C-BEAC-7A0A-AA2EAB26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Princìpi pedagogici</a:t>
            </a:r>
            <a:endParaRPr lang="en-US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3E5C98-2545-610E-8D26-9820DA55C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900" y="1326383"/>
            <a:ext cx="8368200" cy="3677696"/>
          </a:xfrm>
        </p:spPr>
        <p:txBody>
          <a:bodyPr/>
          <a:lstStyle/>
          <a:p>
            <a:pPr marL="114300" indent="0" algn="l">
              <a:buNone/>
            </a:pPr>
            <a:endParaRPr lang="it-IT" b="0" i="0" dirty="0">
              <a:solidFill>
                <a:schemeClr val="tx1"/>
              </a:solidFill>
              <a:effectLst/>
              <a:latin typeface="merriweather" panose="00000500000000000000" pitchFamily="2" charset="0"/>
            </a:endParaRPr>
          </a:p>
          <a:p>
            <a:pPr marL="114300" indent="0" algn="l">
              <a:buNone/>
            </a:pPr>
            <a:r>
              <a:rPr lang="it-IT" dirty="0">
                <a:solidFill>
                  <a:schemeClr val="tx1"/>
                </a:solidFill>
                <a:latin typeface="merriweather" panose="00000500000000000000" pitchFamily="2" charset="0"/>
              </a:rPr>
              <a:t>Princìpi pedagogici:</a:t>
            </a:r>
          </a:p>
          <a:p>
            <a:pPr marL="114300" indent="0" algn="l">
              <a:buNone/>
            </a:pPr>
            <a:endParaRPr lang="it-IT" dirty="0">
              <a:solidFill>
                <a:schemeClr val="tx1"/>
              </a:solidFill>
              <a:latin typeface="merriweather" panose="00000500000000000000" pitchFamily="2" charset="0"/>
            </a:endParaRPr>
          </a:p>
          <a:p>
            <a:pPr algn="l"/>
            <a:r>
              <a:rPr lang="it-IT" dirty="0">
                <a:solidFill>
                  <a:schemeClr val="tx1"/>
                </a:solidFill>
                <a:latin typeface="merriweather" panose="00000500000000000000" pitchFamily="2" charset="0"/>
              </a:rPr>
              <a:t>Educazione inclusiva</a:t>
            </a:r>
          </a:p>
          <a:p>
            <a:pPr algn="l"/>
            <a:r>
              <a:rPr lang="it-IT" dirty="0">
                <a:solidFill>
                  <a:schemeClr val="tx1"/>
                </a:solidFill>
                <a:latin typeface="merriweather" panose="00000500000000000000" pitchFamily="2" charset="0"/>
              </a:rPr>
              <a:t>La progettazione universale inclusiva – Universal Design for Learning (UDL)</a:t>
            </a:r>
          </a:p>
          <a:p>
            <a:pPr algn="l"/>
            <a:r>
              <a:rPr lang="it-IT" dirty="0">
                <a:solidFill>
                  <a:schemeClr val="tx1"/>
                </a:solidFill>
                <a:latin typeface="merriweather" panose="00000500000000000000" pitchFamily="2" charset="0"/>
              </a:rPr>
              <a:t>Costruttivismo  (in particolare </a:t>
            </a:r>
            <a:r>
              <a:rPr lang="it-IT" dirty="0" err="1">
                <a:solidFill>
                  <a:schemeClr val="tx1"/>
                </a:solidFill>
                <a:latin typeface="merriweather" panose="00000500000000000000" pitchFamily="2" charset="0"/>
              </a:rPr>
              <a:t>Vygotskij</a:t>
            </a:r>
            <a:r>
              <a:rPr lang="it-IT" dirty="0">
                <a:solidFill>
                  <a:schemeClr val="tx1"/>
                </a:solidFill>
                <a:latin typeface="merriweather" panose="00000500000000000000" pitchFamily="2" charset="0"/>
              </a:rPr>
              <a:t>) </a:t>
            </a:r>
          </a:p>
          <a:p>
            <a:pPr algn="l"/>
            <a:r>
              <a:rPr lang="it-IT" dirty="0">
                <a:solidFill>
                  <a:schemeClr val="tx1"/>
                </a:solidFill>
                <a:latin typeface="merriweather" panose="00000500000000000000" pitchFamily="2" charset="0"/>
              </a:rPr>
              <a:t>Attivismo pedagogico  (in particolare Montessori)</a:t>
            </a:r>
          </a:p>
        </p:txBody>
      </p:sp>
    </p:spTree>
    <p:extLst>
      <p:ext uri="{BB962C8B-B14F-4D97-AF65-F5344CB8AC3E}">
        <p14:creationId xmlns:p14="http://schemas.microsoft.com/office/powerpoint/2010/main" val="257589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FA0AB-B9C0-DA41-B32D-5097E694A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Innovazione per docenti, alunni e spazi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C164A-4575-B14C-91DC-DB205553E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870" y="1055077"/>
            <a:ext cx="8575230" cy="3513647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DOCENTI: </a:t>
            </a:r>
            <a:r>
              <a:rPr lang="en-US" dirty="0" err="1">
                <a:solidFill>
                  <a:schemeClr val="tx1"/>
                </a:solidFill>
              </a:rPr>
              <a:t>Ogni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it" dirty="0">
                <a:solidFill>
                  <a:schemeClr val="tx1"/>
                </a:solidFill>
              </a:rPr>
              <a:t>docente </a:t>
            </a:r>
            <a:r>
              <a:rPr lang="it" dirty="0"/>
              <a:t>rafforza l’approccio inclusivo e personalizzato dell’insegnamento grazie al permanere in un ambiente innovativo  (‘aula/laboratorio’) gestita dal dipartimento dell’area disciplinare di riferimento</a:t>
            </a:r>
          </a:p>
          <a:p>
            <a:r>
              <a:rPr lang="it" dirty="0">
                <a:solidFill>
                  <a:srgbClr val="FFFF00"/>
                </a:solidFill>
              </a:rPr>
              <a:t>ALUNNI: </a:t>
            </a:r>
            <a:r>
              <a:rPr lang="it" dirty="0"/>
              <a:t>Gli alunni apprendono in un contesto laboratoriale e si spostano ‘al cambio dell’ora’ (o meglio della disciplina/docente) in modo autonomo seguendo indicazioni e sotto la supervisione di collaboratori scolastici e docenti ai piani.</a:t>
            </a:r>
            <a:endParaRPr lang="it-IT" dirty="0"/>
          </a:p>
          <a:p>
            <a:r>
              <a:rPr lang="en-GB" dirty="0">
                <a:solidFill>
                  <a:srgbClr val="FFFF00"/>
                </a:solidFill>
              </a:rPr>
              <a:t>AMBIENTI: </a:t>
            </a:r>
            <a:r>
              <a:rPr lang="en-GB" dirty="0"/>
              <a:t>G</a:t>
            </a:r>
            <a:r>
              <a:rPr lang="it" dirty="0"/>
              <a:t>li spazi diventano laboratori di apprendimento stimolanti grazie alla presenza di arredi e materiali specifici della disciplina e l’utilizzo del digitale in modo da favorire una progettazione universale per l’apprendimento. </a:t>
            </a:r>
          </a:p>
        </p:txBody>
      </p:sp>
    </p:spTree>
    <p:extLst>
      <p:ext uri="{BB962C8B-B14F-4D97-AF65-F5344CB8AC3E}">
        <p14:creationId xmlns:p14="http://schemas.microsoft.com/office/powerpoint/2010/main" val="65557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614B96-73C3-B4D7-32B2-9B00D21A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458025"/>
            <a:ext cx="8474746" cy="888454"/>
          </a:xfrm>
        </p:spPr>
        <p:txBody>
          <a:bodyPr/>
          <a:lstStyle/>
          <a:p>
            <a:r>
              <a:rPr lang="it-IT" dirty="0"/>
              <a:t>Progettazione universale per l’apprendimento -Universal Design for Learning (UDL)</a:t>
            </a:r>
            <a:endParaRPr lang="en-US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9BA3E5-32B8-90BF-432C-72B466CE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900" y="1276141"/>
            <a:ext cx="8368200" cy="3292583"/>
          </a:xfrm>
        </p:spPr>
        <p:txBody>
          <a:bodyPr/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Noto Sans Symbols"/>
              <a:buChar char="●"/>
            </a:pPr>
            <a:endParaRPr lang="en-US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Lo UDL è un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modello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pedagogico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basato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sulle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neuroscienze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sulla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ricerca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sulla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pratica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educativa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cerca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adottare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un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approccio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inclusivo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.</a:t>
            </a:r>
          </a:p>
          <a:p>
            <a:pPr marL="114300" indent="0">
              <a:buNone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L’obiettivo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principale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è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quello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rimuovere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le 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barriere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che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possono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ostacolare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l’apprendimento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di tutti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gli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alunni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inclusi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alunni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con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disabilità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plusdotati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) 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offrire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loro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molteplici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modalità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apprendere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in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contesti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ambientali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motivanti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capaci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motivare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partecipazione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all’apprendimento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degli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alunni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</a:rPr>
              <a:t>/e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Century Gothic"/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  <a:hlinkClick r:id="rId2"/>
              </a:rPr>
              <a:t>https://www.cast.org/about/about-cast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Century Gothic"/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Century Gothic"/>
                <a:hlinkClick r:id="rId3"/>
              </a:rPr>
              <a:t>https://www.erickson.it/it/mondo-erickson/articoli/dsa/didattica-digitale-integrata-universal-design-for-learning/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Century Gothic"/>
            </a:endParaRP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211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2C0641-B683-4CF2-7C49-7C7C61AE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3 Princìpi fondamentali della progettazione universale per l’apprendimento (UDL)</a:t>
            </a:r>
            <a:endParaRPr lang="en-US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D65191-F948-69AA-7B34-C663D8D4B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it-IT" dirty="0">
                <a:latin typeface="+mj-lt"/>
              </a:rPr>
              <a:t>Fornire molteplici mezzi di coinvolgimento e motivazione all’apprendimento creando un clima sereno grazie ad attività diversificate e stimolanti per tutti gli alunni/e</a:t>
            </a:r>
          </a:p>
          <a:p>
            <a:pPr>
              <a:buFont typeface="+mj-lt"/>
              <a:buAutoNum type="arabicPeriod"/>
            </a:pPr>
            <a:r>
              <a:rPr lang="it-IT" dirty="0">
                <a:latin typeface="+mj-lt"/>
              </a:rPr>
              <a:t>Fornire diverse modalità di rappresentazione delle informazioni presentate agli alunni/e con supporti grafici e visivi, esercitazioni pratiche, </a:t>
            </a:r>
            <a:r>
              <a:rPr lang="it-IT" dirty="0" err="1">
                <a:latin typeface="+mj-lt"/>
              </a:rPr>
              <a:t>ecc</a:t>
            </a:r>
            <a:r>
              <a:rPr lang="it-IT" dirty="0">
                <a:latin typeface="+mj-lt"/>
              </a:rPr>
              <a:t>…</a:t>
            </a:r>
          </a:p>
          <a:p>
            <a:pPr>
              <a:buFont typeface="+mj-lt"/>
              <a:buAutoNum type="arabicPeriod"/>
            </a:pPr>
            <a:r>
              <a:rPr lang="it-IT" dirty="0">
                <a:latin typeface="+mj-lt"/>
              </a:rPr>
              <a:t>Fornire molteplici mezzi di azione e di espressione per consentire agli alunni di diventare protagonisti dei loro processi di apprendimento</a:t>
            </a:r>
          </a:p>
          <a:p>
            <a:pPr marL="114300" indent="0">
              <a:buNone/>
            </a:pPr>
            <a:endParaRPr lang="it-IT" dirty="0">
              <a:latin typeface="+mj-lt"/>
            </a:endParaRPr>
          </a:p>
          <a:p>
            <a:pPr marL="114300" indent="0">
              <a:buNone/>
            </a:pP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Gli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</a:t>
            </a:r>
            <a:r>
              <a:rPr lang="en-US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  <a:sym typeface="Century Gothic"/>
              </a:rPr>
              <a:t>ambienti</a:t>
            </a:r>
            <a:r>
              <a:rPr lang="en-US" dirty="0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  <a:sym typeface="Century Gothic"/>
              </a:rPr>
              <a:t> di </a:t>
            </a:r>
            <a:r>
              <a:rPr lang="en-US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  <a:sym typeface="Century Gothic"/>
              </a:rPr>
              <a:t>apprendimento</a:t>
            </a:r>
            <a:r>
              <a:rPr lang="en-US" dirty="0">
                <a:solidFill>
                  <a:schemeClr val="bg2">
                    <a:lumMod val="25000"/>
                    <a:lumOff val="75000"/>
                  </a:schemeClr>
                </a:solidFill>
                <a:latin typeface="+mj-lt"/>
                <a:sym typeface="Century Gothic"/>
              </a:rPr>
              <a:t> 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non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sono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spazi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neutri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, ma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contribuiscono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deteminare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le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relazioni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e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i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processi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apprendimento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che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in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essi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si</a:t>
            </a:r>
            <a:r>
              <a:rPr lang="en-US" dirty="0">
                <a:solidFill>
                  <a:schemeClr val="tx1"/>
                </a:solidFill>
                <a:latin typeface="+mj-lt"/>
                <a:sym typeface="Century Gothic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sym typeface="Century Gothic"/>
              </a:rPr>
              <a:t>realizzano</a:t>
            </a:r>
            <a:endParaRPr lang="en-US" dirty="0">
              <a:latin typeface="+mj-lt"/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54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-855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accent1"/>
                </a:solidFill>
              </a:rPr>
              <a:t>AULE LABORATORIO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4294967295"/>
          </p:nvPr>
        </p:nvSpPr>
        <p:spPr>
          <a:xfrm>
            <a:off x="16495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2100" dirty="0">
                <a:solidFill>
                  <a:schemeClr val="accent5"/>
                </a:solidFill>
              </a:rPr>
              <a:t>LETTERELAB</a:t>
            </a: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99" name="Google Shape;99;p17"/>
          <p:cNvCxnSpPr/>
          <p:nvPr/>
        </p:nvCxnSpPr>
        <p:spPr>
          <a:xfrm>
            <a:off x="11181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p17"/>
          <p:cNvSpPr txBox="1">
            <a:spLocks noGrp="1"/>
          </p:cNvSpPr>
          <p:nvPr>
            <p:ph type="body" idx="4294967295"/>
          </p:nvPr>
        </p:nvSpPr>
        <p:spPr>
          <a:xfrm>
            <a:off x="16492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 dirty="0"/>
              <a:t>6 AULE  DI LETTERE (ITALIANO, GEOGRAFIA, STORIA)</a:t>
            </a:r>
            <a:endParaRPr sz="1100" dirty="0"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4294967295"/>
          </p:nvPr>
        </p:nvSpPr>
        <p:spPr>
          <a:xfrm>
            <a:off x="2374559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2100" dirty="0">
                <a:solidFill>
                  <a:schemeClr val="accent5"/>
                </a:solidFill>
              </a:rPr>
              <a:t>LINGUELAB</a:t>
            </a: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105" name="Google Shape;105;p17"/>
          <p:cNvCxnSpPr/>
          <p:nvPr/>
        </p:nvCxnSpPr>
        <p:spPr>
          <a:xfrm>
            <a:off x="332780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" name="Google Shape;106;p17"/>
          <p:cNvSpPr txBox="1">
            <a:spLocks noGrp="1"/>
          </p:cNvSpPr>
          <p:nvPr>
            <p:ph type="body" idx="4294967295"/>
          </p:nvPr>
        </p:nvSpPr>
        <p:spPr>
          <a:xfrm>
            <a:off x="237454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100" dirty="0"/>
              <a:t>3 AULE DI LINGUE (INGLESE, SPAGNOLO, FRANCESE)</a:t>
            </a:r>
            <a:endParaRPr sz="1100" dirty="0"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4294967295"/>
          </p:nvPr>
        </p:nvSpPr>
        <p:spPr>
          <a:xfrm>
            <a:off x="4584180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2100" dirty="0">
                <a:solidFill>
                  <a:schemeClr val="accent5"/>
                </a:solidFill>
              </a:rPr>
              <a:t>SCIENZELAB</a:t>
            </a: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111" name="Google Shape;111;p17"/>
          <p:cNvCxnSpPr/>
          <p:nvPr/>
        </p:nvCxnSpPr>
        <p:spPr>
          <a:xfrm>
            <a:off x="5554075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7"/>
          <p:cNvSpPr txBox="1">
            <a:spLocks noGrp="1"/>
          </p:cNvSpPr>
          <p:nvPr>
            <p:ph type="body" idx="4294967295"/>
          </p:nvPr>
        </p:nvSpPr>
        <p:spPr>
          <a:xfrm>
            <a:off x="4584169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/>
              <a:t>4 LABORATORI SCIENTIFICI (MATEMATICA, SCIENZE)</a:t>
            </a:r>
            <a:endParaRPr sz="11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4294967295"/>
          </p:nvPr>
        </p:nvSpPr>
        <p:spPr>
          <a:xfrm>
            <a:off x="6793801" y="3108900"/>
            <a:ext cx="21774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2100" dirty="0">
                <a:solidFill>
                  <a:schemeClr val="accent5"/>
                </a:solidFill>
              </a:rPr>
              <a:t>MUSILAB</a:t>
            </a:r>
            <a:endParaRPr sz="2100" dirty="0">
              <a:solidFill>
                <a:schemeClr val="accent5"/>
              </a:solidFill>
            </a:endParaRPr>
          </a:p>
        </p:txBody>
      </p:sp>
      <p:cxnSp>
        <p:nvCxnSpPr>
          <p:cNvPr id="117" name="Google Shape;117;p17"/>
          <p:cNvCxnSpPr/>
          <p:nvPr/>
        </p:nvCxnSpPr>
        <p:spPr>
          <a:xfrm>
            <a:off x="7747050" y="361337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17"/>
          <p:cNvSpPr txBox="1">
            <a:spLocks noGrp="1"/>
          </p:cNvSpPr>
          <p:nvPr>
            <p:ph type="body" idx="4294967295"/>
          </p:nvPr>
        </p:nvSpPr>
        <p:spPr>
          <a:xfrm>
            <a:off x="6793795" y="3641661"/>
            <a:ext cx="2177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/>
              <a:t>1 AULA DI MUSICA </a:t>
            </a:r>
            <a:endParaRPr sz="11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13702-BACD-4F4D-96B0-E69A928D8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8" y="1396327"/>
            <a:ext cx="2288267" cy="164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91C8A-71F6-5F48-9198-489F95590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576" y="1478500"/>
            <a:ext cx="2002602" cy="1629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427E7-BA07-9B45-8A51-87D3A81A2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485" y="1586409"/>
            <a:ext cx="2114487" cy="1494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EE0A9-53CB-EA42-9CC2-339CE3B34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278" y="1529027"/>
            <a:ext cx="2216819" cy="156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64899"/>
      </p:ext>
    </p:extLst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694</Words>
  <Application>Microsoft Office PowerPoint</Application>
  <PresentationFormat>Presentazione su schermo (16:9)</PresentationFormat>
  <Paragraphs>65</Paragraphs>
  <Slides>12</Slides>
  <Notes>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Roboto Slab</vt:lpstr>
      <vt:lpstr>Noto Sans Symbols</vt:lpstr>
      <vt:lpstr>NotoSans</vt:lpstr>
      <vt:lpstr>Roboto</vt:lpstr>
      <vt:lpstr>Arial</vt:lpstr>
      <vt:lpstr>merriweather</vt:lpstr>
      <vt:lpstr>Century Gothic</vt:lpstr>
      <vt:lpstr>Marina</vt:lpstr>
      <vt:lpstr>Acrobat Document</vt:lpstr>
      <vt:lpstr> Progetto PNRR ‘ScuoLab’ ispirato ai principi inclusivi dello Universal Design for Learning</vt:lpstr>
      <vt:lpstr>A partire da settembre 2023 si avvia la sperimentazione ‘Scuolab’  del PNRR ispirata alla UDL</vt:lpstr>
      <vt:lpstr>Presentazione standard di PowerPoint</vt:lpstr>
      <vt:lpstr>     Piano Scuola 4.0 - Azione 1 - Next generation class - Ambienti di M4C1I3.2-2022-961 apprendimento innovativi  </vt:lpstr>
      <vt:lpstr>Princìpi pedagogici</vt:lpstr>
      <vt:lpstr>Innovazione per docenti, alunni e spazi</vt:lpstr>
      <vt:lpstr>Progettazione universale per l’apprendimento -Universal Design for Learning (UDL)</vt:lpstr>
      <vt:lpstr>I 3 Princìpi fondamentali della progettazione universale per l’apprendimento (UDL)</vt:lpstr>
      <vt:lpstr>AULE LABORATORIO</vt:lpstr>
      <vt:lpstr>AULE LABORATORIO</vt:lpstr>
      <vt:lpstr>AULE LABORATORIO</vt:lpstr>
      <vt:lpstr>SPOSTAMENTI AGEVOLI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Sperimentazione modello DADA</dc:title>
  <dc:creator>Dirigente</dc:creator>
  <cp:lastModifiedBy>KM18374</cp:lastModifiedBy>
  <cp:revision>28</cp:revision>
  <dcterms:modified xsi:type="dcterms:W3CDTF">2023-07-18T09:42:15Z</dcterms:modified>
</cp:coreProperties>
</file>